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81" r:id="rId5"/>
    <p:sldId id="321" r:id="rId6"/>
    <p:sldId id="324" r:id="rId7"/>
    <p:sldId id="325" r:id="rId8"/>
    <p:sldId id="326" r:id="rId9"/>
    <p:sldId id="327" r:id="rId10"/>
  </p:sldIdLst>
  <p:sldSz cx="9144000" cy="5143500" type="screen16x9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18">
          <p15:clr>
            <a:srgbClr val="A4A3A4"/>
          </p15:clr>
        </p15:guide>
        <p15:guide id="2" pos="4399">
          <p15:clr>
            <a:srgbClr val="A4A3A4"/>
          </p15:clr>
        </p15:guide>
        <p15:guide id="3" pos="26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05" autoAdjust="0"/>
    <p:restoredTop sz="95501" autoAdjust="0"/>
  </p:normalViewPr>
  <p:slideViewPr>
    <p:cSldViewPr snapToGrid="0" snapToObjects="1" showGuides="1">
      <p:cViewPr varScale="1">
        <p:scale>
          <a:sx n="122" d="100"/>
          <a:sy n="122" d="100"/>
        </p:scale>
        <p:origin x="210" y="96"/>
      </p:cViewPr>
      <p:guideLst>
        <p:guide orient="horz" pos="1718"/>
        <p:guide pos="4399"/>
        <p:guide pos="26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A99FBB6-359F-47F0-B70B-ACF95D48DC86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A569375-C280-4E2F-98DC-72DAFF301A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05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92DE-68D1-B240-B493-C3C86EB05D3A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23BB-0B2C-6F43-ADB6-3A36E7F221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347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92DE-68D1-B240-B493-C3C86EB05D3A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23BB-0B2C-6F43-ADB6-3A36E7F221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025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92DE-68D1-B240-B493-C3C86EB05D3A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23BB-0B2C-6F43-ADB6-3A36E7F221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900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92DE-68D1-B240-B493-C3C86EB05D3A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23BB-0B2C-6F43-ADB6-3A36E7F221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022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92DE-68D1-B240-B493-C3C86EB05D3A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23BB-0B2C-6F43-ADB6-3A36E7F221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515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92DE-68D1-B240-B493-C3C86EB05D3A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23BB-0B2C-6F43-ADB6-3A36E7F221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238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92DE-68D1-B240-B493-C3C86EB05D3A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23BB-0B2C-6F43-ADB6-3A36E7F221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605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92DE-68D1-B240-B493-C3C86EB05D3A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23BB-0B2C-6F43-ADB6-3A36E7F221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81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92DE-68D1-B240-B493-C3C86EB05D3A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23BB-0B2C-6F43-ADB6-3A36E7F221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46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92DE-68D1-B240-B493-C3C86EB05D3A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23BB-0B2C-6F43-ADB6-3A36E7F221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1098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92DE-68D1-B240-B493-C3C86EB05D3A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23BB-0B2C-6F43-ADB6-3A36E7F221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794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692DE-68D1-B240-B493-C3C86EB05D3A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123BB-0B2C-6F43-ADB6-3A36E7F221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1338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64307" y="1116313"/>
            <a:ext cx="7956061" cy="1561744"/>
          </a:xfrm>
        </p:spPr>
        <p:txBody>
          <a:bodyPr>
            <a:normAutofit fontScale="92500" lnSpcReduction="20000"/>
          </a:bodyPr>
          <a:lstStyle/>
          <a:p>
            <a:pPr marL="1076325" lvl="0" indent="-1076325" defTabSz="190500">
              <a:spcBef>
                <a:spcPts val="0"/>
              </a:spcBef>
            </a:pPr>
            <a:endParaRPr lang="es-MX" b="1" dirty="0" smtClean="0">
              <a:solidFill>
                <a:schemeClr val="tx1"/>
              </a:solidFill>
            </a:endParaRPr>
          </a:p>
          <a:p>
            <a:pPr marL="1076325" lvl="0" indent="-1076325" defTabSz="190500">
              <a:spcBef>
                <a:spcPts val="0"/>
              </a:spcBef>
            </a:pPr>
            <a:endParaRPr lang="es-MX" b="1" dirty="0" smtClean="0">
              <a:solidFill>
                <a:schemeClr val="tx1"/>
              </a:solidFill>
            </a:endParaRPr>
          </a:p>
          <a:p>
            <a:pPr marL="1076325" lvl="0" indent="-1076325" defTabSz="190500">
              <a:spcBef>
                <a:spcPts val="0"/>
              </a:spcBef>
            </a:pPr>
            <a:r>
              <a:rPr lang="es-MX" b="1" dirty="0" smtClean="0">
                <a:solidFill>
                  <a:schemeClr val="tx1"/>
                </a:solidFill>
              </a:rPr>
              <a:t>Protocolo </a:t>
            </a:r>
            <a:r>
              <a:rPr lang="es-MX" b="1" dirty="0">
                <a:solidFill>
                  <a:schemeClr val="tx1"/>
                </a:solidFill>
              </a:rPr>
              <a:t>de Emergencias y Desastres </a:t>
            </a:r>
            <a:endParaRPr lang="es-MX" b="1" dirty="0" smtClean="0">
              <a:solidFill>
                <a:schemeClr val="tx1"/>
              </a:solidFill>
            </a:endParaRPr>
          </a:p>
          <a:p>
            <a:pPr marL="1076325" lvl="0" indent="-1076325" defTabSz="190500">
              <a:spcBef>
                <a:spcPts val="0"/>
              </a:spcBef>
            </a:pPr>
            <a:r>
              <a:rPr lang="es-MX" b="1" dirty="0" smtClean="0">
                <a:solidFill>
                  <a:schemeClr val="tx1"/>
                </a:solidFill>
              </a:rPr>
              <a:t>Entrega </a:t>
            </a:r>
            <a:r>
              <a:rPr lang="es-MX" b="1" dirty="0">
                <a:solidFill>
                  <a:schemeClr val="tx1"/>
                </a:solidFill>
              </a:rPr>
              <a:t>de apoyos programa FONART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10409"/>
            <a:ext cx="9144000" cy="5364956"/>
          </a:xfrm>
          <a:prstGeom prst="rect">
            <a:avLst/>
          </a:prstGeom>
        </p:spPr>
      </p:pic>
      <p:pic>
        <p:nvPicPr>
          <p:cNvPr id="7" name="WordPictureWatermark1" descr="CTA Constitucion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24549" y="-62522"/>
            <a:ext cx="5235575" cy="69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92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4515" y="1458421"/>
            <a:ext cx="4331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solidFill>
                  <a:srgbClr val="00B050"/>
                </a:solidFill>
              </a:rPr>
              <a:t>I.- Objetivo</a:t>
            </a:r>
          </a:p>
          <a:p>
            <a:pPr algn="ctr"/>
            <a:endParaRPr lang="es-ES" sz="3600" i="1" dirty="0">
              <a:latin typeface="Soberana Sans Light"/>
              <a:cs typeface="Soberana Sans Light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054515" y="2342190"/>
            <a:ext cx="7177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El objetivo de este documento es establecer el procedimiento para activar </a:t>
            </a:r>
            <a:r>
              <a:rPr lang="es-MX" dirty="0" smtClean="0"/>
              <a:t> la Entrega de Apoyos del FONART a la comunidad artesanal, ante </a:t>
            </a:r>
            <a:r>
              <a:rPr lang="es-MX" dirty="0"/>
              <a:t>una Declaratoria de Emergencia </a:t>
            </a:r>
            <a:r>
              <a:rPr lang="es-MX" dirty="0" smtClean="0"/>
              <a:t>o Desastre en Estados de la República Mexicana. </a:t>
            </a:r>
            <a:endParaRPr lang="es-ES" dirty="0">
              <a:latin typeface="Soberana Sans Light"/>
              <a:cs typeface="Soberana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13426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61477" y="942730"/>
            <a:ext cx="6119446" cy="3590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solidFill>
                  <a:srgbClr val="00B050"/>
                </a:solidFill>
              </a:rPr>
              <a:t>II.-Alcance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/>
              <a:t>Este documento está dirigido a todas las Unidades Administrativas y Operativas del </a:t>
            </a:r>
            <a:r>
              <a:rPr lang="es-MX" dirty="0" smtClean="0"/>
              <a:t>FONART, </a:t>
            </a:r>
            <a:r>
              <a:rPr lang="es-MX" dirty="0"/>
              <a:t>involucradas en la ejecución de proyectos artesanales para la entrega de apoyos a los artesanos en las </a:t>
            </a:r>
            <a:r>
              <a:rPr lang="es-MX" dirty="0" smtClean="0"/>
              <a:t>comunidades afectadas.</a:t>
            </a:r>
            <a:endParaRPr lang="es-MX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/>
              <a:t>S</a:t>
            </a:r>
            <a:r>
              <a:rPr lang="es-MX" dirty="0" smtClean="0"/>
              <a:t>e mencionará el proceso </a:t>
            </a:r>
            <a:r>
              <a:rPr lang="es-MX" dirty="0"/>
              <a:t>que </a:t>
            </a:r>
            <a:r>
              <a:rPr lang="es-MX" dirty="0" smtClean="0"/>
              <a:t>deberá atender el </a:t>
            </a:r>
            <a:r>
              <a:rPr lang="es-MX" dirty="0"/>
              <a:t>personal que participe </a:t>
            </a:r>
            <a:r>
              <a:rPr lang="es-MX" dirty="0" smtClean="0"/>
              <a:t>en </a:t>
            </a:r>
            <a:r>
              <a:rPr lang="es-MX" dirty="0"/>
              <a:t>la entrega de los </a:t>
            </a:r>
            <a:r>
              <a:rPr lang="es-MX" dirty="0" smtClean="0"/>
              <a:t>apoyos, así como los </a:t>
            </a:r>
            <a:r>
              <a:rPr lang="es-MX" dirty="0"/>
              <a:t>artesanos que vivan en lugares que estén considerados en Declaratoria de Emergencia o </a:t>
            </a:r>
            <a:r>
              <a:rPr lang="es-MX" dirty="0" smtClean="0"/>
              <a:t>Desastre, </a:t>
            </a:r>
            <a:r>
              <a:rPr lang="es-MX" dirty="0"/>
              <a:t>que emita la Coordinación Nacional de Protección Civil de la Secretaría de Gobernación, o en su caso el Titular de la </a:t>
            </a:r>
            <a:r>
              <a:rPr lang="es-MX" dirty="0" smtClean="0"/>
              <a:t>SEDESOL para recibir apoyos del FONART.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629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92554" y="1367691"/>
            <a:ext cx="7448061" cy="2704123"/>
          </a:xfrm>
        </p:spPr>
        <p:txBody>
          <a:bodyPr>
            <a:normAutofit/>
          </a:bodyPr>
          <a:lstStyle/>
          <a:p>
            <a:pPr algn="l">
              <a:lnSpc>
                <a:spcPct val="117000"/>
              </a:lnSpc>
              <a:spcAft>
                <a:spcPts val="800"/>
              </a:spcAft>
            </a:pPr>
            <a:r>
              <a:rPr lang="es-MX" sz="2200" dirty="0">
                <a:solidFill>
                  <a:srgbClr val="00B050"/>
                </a:solidFill>
              </a:rPr>
              <a:t>III.- Requerimientos</a:t>
            </a:r>
          </a:p>
          <a:p>
            <a:pPr algn="just"/>
            <a:r>
              <a:rPr lang="es-MX" sz="1900" dirty="0">
                <a:solidFill>
                  <a:schemeClr val="tx1"/>
                </a:solidFill>
              </a:rPr>
              <a:t>1.-Lista de Estados en Declaratoria de Emergencia o Desastre </a:t>
            </a:r>
            <a:r>
              <a:rPr lang="es-MX" sz="1900" dirty="0" smtClean="0">
                <a:solidFill>
                  <a:schemeClr val="tx1"/>
                </a:solidFill>
              </a:rPr>
              <a:t>que emita  </a:t>
            </a:r>
            <a:r>
              <a:rPr lang="es-MX" sz="1900" dirty="0">
                <a:solidFill>
                  <a:schemeClr val="tx1"/>
                </a:solidFill>
              </a:rPr>
              <a:t>la Coordinación Nacional de Protección Civil de la Secretaría de Gobernación, </a:t>
            </a:r>
            <a:r>
              <a:rPr lang="es-MX" sz="1900" dirty="0" smtClean="0">
                <a:solidFill>
                  <a:schemeClr val="tx1"/>
                </a:solidFill>
              </a:rPr>
              <a:t>a través del Diario </a:t>
            </a:r>
            <a:r>
              <a:rPr lang="es-MX" sz="1900" dirty="0">
                <a:solidFill>
                  <a:schemeClr val="tx1"/>
                </a:solidFill>
              </a:rPr>
              <a:t>O</a:t>
            </a:r>
            <a:r>
              <a:rPr lang="es-MX" sz="1900" dirty="0" smtClean="0">
                <a:solidFill>
                  <a:schemeClr val="tx1"/>
                </a:solidFill>
              </a:rPr>
              <a:t>ficial </a:t>
            </a:r>
            <a:r>
              <a:rPr lang="es-MX" sz="1900" dirty="0">
                <a:solidFill>
                  <a:schemeClr val="tx1"/>
                </a:solidFill>
              </a:rPr>
              <a:t>de la </a:t>
            </a:r>
            <a:r>
              <a:rPr lang="es-MX" sz="1900" dirty="0" smtClean="0">
                <a:solidFill>
                  <a:schemeClr val="tx1"/>
                </a:solidFill>
              </a:rPr>
              <a:t>Federación</a:t>
            </a:r>
            <a:r>
              <a:rPr lang="es-MX" sz="19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s-MX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25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97170" y="1124733"/>
            <a:ext cx="8088923" cy="4150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.-Plan de Acción inmediato entre el FONART y las Casas e Institutos de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Artesanías, o áreas responsables en materia de apoyo a los artesanos en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Entidades de la República Mexicana.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Comunicación para la coordinación entre el FONART y los Titulares de Casas e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Institutos,  o áreas responsables en materia de Artesanías en la Entidad respectiva, para acordar la ejecución de la estrategia.</a:t>
            </a:r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Casas, Institutos, o áreas responsables de Artesanías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entregarán al FONART oficio firmado por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Titular, que incluya el listado con los siguientes datos: Nombre completo de los artesanos, señalar la Entidad, Municipio, Localidad donde se encuentra la vivienda de los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artesanos afectados, CURP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INE en caso de contar con ellos, señalar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rama artesanal que trabajan, y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fecha de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solicitud del apoyo. 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01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97170" y="1124733"/>
            <a:ext cx="8088923" cy="3635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FONART realizará una propuesta de la logística, para la entrega del apoyo a los artesanos en el punto que se </a:t>
            </a: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establezca en su comunidad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manera coordinada con la autoridad Estatal designada.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Documentación alternativa de identificación,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caso de contar con ella, esta podrá ser la señalada en el apartado 3.3 Requisitos de elegibilidad de las Reglas de Operación apartado 1, numeral 1.1 copia: fotostática de  Credencial para votar INE/IFE, Cartilla del Servicio Militar, Pasaporte, Cédula Profesional, Credencial del INAPAM, CURP, Credencial expedida por el FONART, o Cédula de Identidad Ciudadana, </a:t>
            </a:r>
            <a:r>
              <a:rPr lang="es-MX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 última podrá ser expedida por la autoridad local reconocida en la comunidad que se encuentre en el supuesto de Declaratoria de Emergencia o Desastre.</a:t>
            </a:r>
          </a:p>
        </p:txBody>
      </p:sp>
    </p:spTree>
    <p:extLst>
      <p:ext uri="{BB962C8B-B14F-4D97-AF65-F5344CB8AC3E}">
        <p14:creationId xmlns:p14="http://schemas.microsoft.com/office/powerpoint/2010/main" val="246403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97170" y="1124733"/>
            <a:ext cx="8088923" cy="3484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MX" sz="2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Canales </a:t>
            </a:r>
            <a:r>
              <a:rPr lang="es-MX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comunicación con la finalidad de informar las personas beneficiarias, el procedimiento de entrega de apoyos o dudas acerca de la operación y continuidad del programa. </a:t>
            </a:r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Casas,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Institutos de Artesanías,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áreas responsables de apoyo a los artesanos en la Entidad, a través de los representantes de artesanos organizados en las comunidades y/o directamente a petición de los artesanos, ya sea de manera verbal, telefónica, medios electrónicos, o en visita a comunidades, comunicarán previa autorización del FONART, la entrega de apoyos del programa FONART, integrando para ello el diagnóstico de los artesanos afectados con la documentación señalada en el punto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49054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97170" y="1124733"/>
            <a:ext cx="8088923" cy="3920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Asimismo les dará a conocer el esquema en el cual se entregarán los apoyos en la zona declarada en emergencia o desastre, entrega de documentos señalados en los requisitos de elegibilidad, hora y lugar para la entrega de apoyos por parte del FONART.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3.-Casos en los que podrá suspenderse la comprobación de la corresponsabilidad.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Ante el supuesto de Declaratoria de Emergencia o Desastre de la Coordinación Nacional de Protección Civil de la Secretaría de Gobernación, los artesanos que </a:t>
            </a:r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reciban </a:t>
            </a: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apoyo bajo los requisitos y procedimiento establecidos, tendrán la obligación de firmar de recibido por los apoyos </a:t>
            </a:r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entregados, </a:t>
            </a: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formato establecido por el FONART para estos supuestos.</a:t>
            </a:r>
          </a:p>
        </p:txBody>
      </p:sp>
    </p:spTree>
    <p:extLst>
      <p:ext uri="{BB962C8B-B14F-4D97-AF65-F5344CB8AC3E}">
        <p14:creationId xmlns:p14="http://schemas.microsoft.com/office/powerpoint/2010/main" val="407381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97170" y="1124733"/>
            <a:ext cx="8088923" cy="3598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.-</a:t>
            </a:r>
            <a:r>
              <a:rPr lang="es-MX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Mecanismos para activar, desactivar y difundir las acciones del protocolo.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mecanismos establecidos para activar, desactivar y difundir las acciones del protocolo serán ante la publicación del aviso Declaratoria de Emergencia o Desastre de la Coordinación Nacional de Protección Civil de la Secretaría de Gobernación, o en su caso el aviso de término de  la misma.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18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2871</TotalTime>
  <Words>764</Words>
  <Application>Microsoft Office PowerPoint</Application>
  <PresentationFormat>Presentación en pantalla (16:9)</PresentationFormat>
  <Paragraphs>28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Soberana Sans Light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FONART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 SOCIAL</dc:creator>
  <cp:lastModifiedBy>Jose Luis Galicia</cp:lastModifiedBy>
  <cp:revision>159</cp:revision>
  <cp:lastPrinted>2018-04-10T23:14:29Z</cp:lastPrinted>
  <dcterms:created xsi:type="dcterms:W3CDTF">2016-08-29T16:18:17Z</dcterms:created>
  <dcterms:modified xsi:type="dcterms:W3CDTF">2018-11-14T01:14:23Z</dcterms:modified>
</cp:coreProperties>
</file>