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36" r:id="rId1"/>
  </p:sldMasterIdLst>
  <p:sldIdLst>
    <p:sldId id="257" r:id="rId2"/>
    <p:sldId id="263" r:id="rId3"/>
    <p:sldId id="258" r:id="rId4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6D3"/>
    <a:srgbClr val="EE92F8"/>
    <a:srgbClr val="F28C8A"/>
    <a:srgbClr val="F36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581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87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057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771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127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45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79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58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31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105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48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9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57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3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91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532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28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54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7" r:id="rId1"/>
    <p:sldLayoutId id="2147484138" r:id="rId2"/>
    <p:sldLayoutId id="2147484139" r:id="rId3"/>
    <p:sldLayoutId id="2147484140" r:id="rId4"/>
    <p:sldLayoutId id="2147484141" r:id="rId5"/>
    <p:sldLayoutId id="2147484142" r:id="rId6"/>
    <p:sldLayoutId id="2147484143" r:id="rId7"/>
    <p:sldLayoutId id="2147484144" r:id="rId8"/>
    <p:sldLayoutId id="2147484145" r:id="rId9"/>
    <p:sldLayoutId id="2147484146" r:id="rId10"/>
    <p:sldLayoutId id="2147484147" r:id="rId11"/>
    <p:sldLayoutId id="2147484148" r:id="rId12"/>
    <p:sldLayoutId id="2147484149" r:id="rId13"/>
    <p:sldLayoutId id="2147484150" r:id="rId14"/>
    <p:sldLayoutId id="2147484151" r:id="rId15"/>
    <p:sldLayoutId id="2147484152" r:id="rId16"/>
    <p:sldLayoutId id="21474841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931720" y="709551"/>
            <a:ext cx="10252361" cy="735432"/>
          </a:xfrm>
          <a:noFill/>
          <a:ln>
            <a:noFill/>
          </a:ln>
          <a:effectLst>
            <a:softEdge rad="12700"/>
          </a:effectLst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 contourW="12700">
              <a:bevelT w="82550" h="38100" prst="coolSlant"/>
              <a:contourClr>
                <a:schemeClr val="bg2"/>
              </a:contourClr>
            </a:sp3d>
          </a:bodyPr>
          <a:lstStyle/>
          <a:p>
            <a:pPr algn="ctr"/>
            <a:r>
              <a:rPr lang="es-MX" sz="3200" b="1" dirty="0" smtClean="0">
                <a:ln w="12700" cmpd="sng">
                  <a:solidFill>
                    <a:schemeClr val="tx2">
                      <a:lumMod val="10000"/>
                      <a:lumOff val="90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Soberana Sans" panose="02000000000000000000" pitchFamily="50" charset="0"/>
              </a:rPr>
              <a:t>PRESUPUESTO ASIGNADO PARA EL EJERCICIO FÍSCAL  </a:t>
            </a:r>
            <a:r>
              <a:rPr lang="es-MX" sz="3200" b="1" dirty="0" smtClean="0">
                <a:ln w="12700" cmpd="sng">
                  <a:solidFill>
                    <a:schemeClr val="tx2">
                      <a:lumMod val="10000"/>
                      <a:lumOff val="90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Soberana Sans" panose="02000000000000000000" pitchFamily="50" charset="0"/>
              </a:rPr>
              <a:t>2019</a:t>
            </a:r>
            <a:endParaRPr lang="es-MX" sz="3200" b="1" dirty="0">
              <a:ln w="12700" cmpd="sng">
                <a:solidFill>
                  <a:schemeClr val="tx2">
                    <a:lumMod val="10000"/>
                    <a:lumOff val="90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latin typeface="Soberana Sans" panose="02000000000000000000" pitchFamily="50" charset="0"/>
            </a:endParaRPr>
          </a:p>
        </p:txBody>
      </p:sp>
      <p:sp>
        <p:nvSpPr>
          <p:cNvPr id="10" name="Marcador de texto 10"/>
          <p:cNvSpPr>
            <a:spLocks noGrp="1"/>
          </p:cNvSpPr>
          <p:nvPr>
            <p:ph type="body" sz="half" idx="2"/>
          </p:nvPr>
        </p:nvSpPr>
        <p:spPr>
          <a:xfrm>
            <a:off x="1390897" y="1611238"/>
            <a:ext cx="9334005" cy="4758390"/>
          </a:xfrm>
          <a:ln>
            <a:noFill/>
          </a:ln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endParaRPr lang="es-MX" sz="20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latin typeface="Soberana Sans" panose="02000000000000000000" pitchFamily="50" charset="0"/>
            </a:endParaRPr>
          </a:p>
          <a:p>
            <a:pPr algn="ctr"/>
            <a:r>
              <a:rPr lang="es-MX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latin typeface="Soberana Sans" panose="02000000000000000000" pitchFamily="50" charset="0"/>
              </a:rPr>
              <a:t>El Fondo </a:t>
            </a:r>
            <a:r>
              <a:rPr lang="es-MX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latin typeface="Soberana Sans" panose="02000000000000000000" pitchFamily="50" charset="0"/>
              </a:rPr>
              <a:t>N</a:t>
            </a:r>
            <a:r>
              <a:rPr lang="es-MX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latin typeface="Soberana Sans" panose="02000000000000000000" pitchFamily="50" charset="0"/>
              </a:rPr>
              <a:t>acional para el Fomento de las Artesanías le fue otorgado por parte de la Secretaría de Desarrollo Social </a:t>
            </a:r>
          </a:p>
          <a:p>
            <a:pPr algn="ctr"/>
            <a:endParaRPr lang="es-MX" sz="20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latin typeface="Soberana Sans" panose="02000000000000000000" pitchFamily="50" charset="0"/>
            </a:endParaRPr>
          </a:p>
          <a:p>
            <a:pPr algn="ctr"/>
            <a:r>
              <a:rPr lang="es-MX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latin typeface="Soberana Sans" panose="02000000000000000000" pitchFamily="50" charset="0"/>
              </a:rPr>
              <a:t>Original</a:t>
            </a:r>
          </a:p>
          <a:p>
            <a:pPr algn="ctr"/>
            <a:r>
              <a:rPr lang="es-MX" sz="5400" b="1" dirty="0" smtClean="0">
                <a:ln/>
                <a:solidFill>
                  <a:srgbClr val="FF0000"/>
                </a:solidFill>
                <a:latin typeface="Soberana Sans" panose="02000000000000000000" pitchFamily="50" charset="0"/>
              </a:rPr>
              <a:t>$</a:t>
            </a:r>
            <a:r>
              <a:rPr lang="es-MX" sz="5400" b="1" dirty="0" smtClean="0">
                <a:ln/>
                <a:solidFill>
                  <a:srgbClr val="FF0000"/>
                </a:solidFill>
                <a:latin typeface="Soberana Sans" panose="02000000000000000000" pitchFamily="50" charset="0"/>
              </a:rPr>
              <a:t>106</a:t>
            </a:r>
            <a:r>
              <a:rPr lang="es-MX" sz="5400" b="1" dirty="0" smtClean="0">
                <a:ln/>
                <a:solidFill>
                  <a:srgbClr val="FF0000"/>
                </a:solidFill>
                <a:latin typeface="Soberana Sans" panose="02000000000000000000" pitchFamily="50" charset="0"/>
              </a:rPr>
              <a:t>,155,318.00</a:t>
            </a:r>
            <a:endParaRPr lang="es-MX" sz="5400" b="1" dirty="0" smtClean="0">
              <a:ln/>
              <a:solidFill>
                <a:srgbClr val="FF0000"/>
              </a:solidFill>
              <a:latin typeface="Soberana Sans" panose="02000000000000000000" pitchFamily="50" charset="0"/>
            </a:endParaRPr>
          </a:p>
          <a:p>
            <a:pPr algn="ctr"/>
            <a:endParaRPr lang="es-MX" sz="5400" b="1" dirty="0">
              <a:ln/>
              <a:solidFill>
                <a:srgbClr val="FF0000"/>
              </a:solidFill>
              <a:latin typeface="Soberana Sans" panose="02000000000000000000" pitchFamily="50" charset="0"/>
            </a:endParaRPr>
          </a:p>
          <a:p>
            <a:pPr algn="ctr"/>
            <a:endParaRPr lang="es-MX" b="1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78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>
          <a:xfrm>
            <a:off x="973186" y="447481"/>
            <a:ext cx="9069322" cy="722258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s-MX" sz="2800" b="1" dirty="0" smtClean="0">
                <a:ln w="22225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                     </a:t>
            </a:r>
            <a:r>
              <a:rPr lang="es-MX" sz="3600" b="1" dirty="0" smtClean="0">
                <a:ln w="22225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Contratos </a:t>
            </a:r>
            <a:r>
              <a:rPr lang="es-MX" sz="3600" b="1" dirty="0">
                <a:ln w="22225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Adquisiciones </a:t>
            </a:r>
          </a:p>
        </p:txBody>
      </p:sp>
      <p:sp>
        <p:nvSpPr>
          <p:cNvPr id="7" name="Marcador de texto 4"/>
          <p:cNvSpPr>
            <a:spLocks noGrp="1"/>
          </p:cNvSpPr>
          <p:nvPr>
            <p:ph type="body" sz="half" idx="2"/>
          </p:nvPr>
        </p:nvSpPr>
        <p:spPr>
          <a:xfrm>
            <a:off x="1215518" y="1286579"/>
            <a:ext cx="9393816" cy="623943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 fontScale="55000" lnSpcReduction="20000"/>
            <a:sp3d extrusionH="57150">
              <a:bevelT w="82550" h="38100" prst="coolSlant"/>
            </a:sp3d>
          </a:bodyPr>
          <a:lstStyle/>
          <a:p>
            <a:pPr algn="ctr"/>
            <a:r>
              <a:rPr lang="es-MX" sz="1200" cap="none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Soberana Sans" panose="02000000000000000000" pitchFamily="50" charset="0"/>
              </a:rPr>
              <a:t>                   </a:t>
            </a:r>
            <a:r>
              <a:rPr lang="es-MX" sz="3800" b="1" cap="none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Enero a </a:t>
            </a:r>
            <a:r>
              <a:rPr lang="es-MX" sz="38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Marzo</a:t>
            </a:r>
            <a:r>
              <a:rPr lang="es-MX" sz="3800" b="1" cap="none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38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s-MX" sz="3800" b="1" cap="none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Ejercicio Fiscal 2019 se </a:t>
            </a:r>
            <a:r>
              <a:rPr lang="es-MX" sz="38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s-MX" sz="3800" b="1" cap="none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</a:t>
            </a:r>
            <a:r>
              <a:rPr lang="es-MX" sz="38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s-MX" sz="3800" b="1" cap="none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egistrado </a:t>
            </a:r>
            <a:r>
              <a:rPr lang="es-MX" sz="38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s-MX" sz="3800" b="1" cap="none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 </a:t>
            </a:r>
            <a:r>
              <a:rPr lang="es-MX" sz="38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s-MX" sz="3800" b="1" cap="none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iguientes </a:t>
            </a:r>
            <a:r>
              <a:rPr lang="es-MX" sz="38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s-MX" sz="3800" b="1" cap="none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ontratos </a:t>
            </a:r>
            <a:r>
              <a:rPr lang="es-MX" sz="38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s-MX" sz="3800" b="1" cap="none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Adquisiciones</a:t>
            </a:r>
            <a:r>
              <a:rPr lang="es-MX" sz="38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s-MX" sz="3800" b="1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4" name="Imagen 1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701" y="2027362"/>
            <a:ext cx="10661614" cy="6816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26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241711" y="645655"/>
            <a:ext cx="9819410" cy="64633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  <a:sp3d extrusionH="57150">
              <a:bevelT w="82550" h="38100" prst="coolSlant"/>
            </a:sp3d>
          </a:bodyPr>
          <a:lstStyle/>
          <a:p>
            <a:pPr algn="ctr"/>
            <a:r>
              <a:rPr lang="es-MX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Soberana Sans" panose="02000000000000000000" pitchFamily="50" charset="0"/>
              </a:rPr>
              <a:t>A</a:t>
            </a:r>
            <a:r>
              <a:rPr lang="es-MX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Soberana Sans" panose="02000000000000000000" pitchFamily="50" charset="0"/>
              </a:rPr>
              <a:t>l 31 de Marzo del ejercicio fiscal </a:t>
            </a:r>
            <a:r>
              <a:rPr lang="es-MX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Soberana Sans" panose="02000000000000000000" pitchFamily="50" charset="0"/>
              </a:rPr>
              <a:t>2019,  </a:t>
            </a:r>
            <a:r>
              <a:rPr lang="es-MX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Soberana Sans" panose="02000000000000000000" pitchFamily="50" charset="0"/>
              </a:rPr>
              <a:t>el FONART tiene registrado los siguientes convenios con los siguientes Estados:</a:t>
            </a:r>
            <a:endParaRPr lang="es-MX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Soberana Sans" panose="02000000000000000000" pitchFamily="50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392380" y="144796"/>
            <a:ext cx="951807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s-MX" sz="3600" b="1" spc="50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CONVENIOS</a:t>
            </a:r>
            <a:endParaRPr lang="es-MX" sz="3600" b="1" spc="50" dirty="0">
              <a:ln w="0"/>
              <a:solidFill>
                <a:schemeClr val="bg2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868260"/>
              </p:ext>
            </p:extLst>
          </p:nvPr>
        </p:nvGraphicFramePr>
        <p:xfrm>
          <a:off x="467591" y="1437458"/>
          <a:ext cx="11367653" cy="523518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98622"/>
                <a:gridCol w="2669817"/>
                <a:gridCol w="7999214"/>
              </a:tblGrid>
              <a:tr h="17319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</a:rPr>
                        <a:t>CONVENIOS ESTADOS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7319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200" u="none" strike="noStrike" dirty="0">
                          <a:effectLst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</a:tr>
              <a:tr h="17319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Nª.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</a:rPr>
                        <a:t>ESTADO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</a:rPr>
                        <a:t>VIGENCIA 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</a:tr>
              <a:tr h="17319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COLIMA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INDEFINIDO</a:t>
                      </a:r>
                      <a:r>
                        <a:rPr lang="es-MX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</a:tr>
              <a:tr h="173199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</a:tr>
              <a:tr h="173199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</a:tr>
              <a:tr h="173199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b"/>
                </a:tc>
              </a:tr>
              <a:tr h="173199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</a:tr>
              <a:tr h="173199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</a:tr>
              <a:tr h="173199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</a:tr>
              <a:tr h="173199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</a:tr>
              <a:tr h="173199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</a:tr>
              <a:tr h="173199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</a:tr>
              <a:tr h="173199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</a:tr>
              <a:tr h="173199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</a:tr>
              <a:tr h="173199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</a:tr>
              <a:tr h="173199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</a:tr>
              <a:tr h="173199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</a:tr>
              <a:tr h="173199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</a:tr>
              <a:tr h="173199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</a:tr>
              <a:tr h="173199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</a:tr>
              <a:tr h="173199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</a:tr>
              <a:tr h="173199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</a:tr>
              <a:tr h="173199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</a:tr>
              <a:tr h="173199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</a:tr>
              <a:tr h="173199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</a:tr>
              <a:tr h="173199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</a:tr>
              <a:tr h="173199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91" marR="4091" marT="409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83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Sala de reuniones 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Sala de reuniones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1191</TotalTime>
  <Words>83</Words>
  <Application>Microsoft Office PowerPoint</Application>
  <PresentationFormat>Panorámica</PresentationFormat>
  <Paragraphs>20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Soberana Sans</vt:lpstr>
      <vt:lpstr>Tahoma</vt:lpstr>
      <vt:lpstr>Wingdings 3</vt:lpstr>
      <vt:lpstr>Sala de reuniones Ion</vt:lpstr>
      <vt:lpstr>PRESUPUESTO ASIGNADO PARA EL EJERCICIO FÍSCAL  2019</vt:lpstr>
      <vt:lpstr>                     Contratos de Adquisiciones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PRESUPUESTO PROGRAMADO PARA EL EJERCICIO FÍSCAL  2016</dc:title>
  <dc:creator>MARLEN</dc:creator>
  <cp:lastModifiedBy>MARLEN</cp:lastModifiedBy>
  <cp:revision>56</cp:revision>
  <cp:lastPrinted>2017-10-10T22:37:50Z</cp:lastPrinted>
  <dcterms:created xsi:type="dcterms:W3CDTF">2016-06-30T22:29:11Z</dcterms:created>
  <dcterms:modified xsi:type="dcterms:W3CDTF">2019-04-25T19:17:36Z</dcterms:modified>
</cp:coreProperties>
</file>