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92" autoAdjust="0"/>
    <p:restoredTop sz="94660"/>
  </p:normalViewPr>
  <p:slideViewPr>
    <p:cSldViewPr snapToGrid="0">
      <p:cViewPr varScale="1">
        <p:scale>
          <a:sx n="92" d="100"/>
          <a:sy n="92" d="100"/>
        </p:scale>
        <p:origin x="9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28146-E2FF-4660-8709-6F481FCDA6DC}" type="datetimeFigureOut">
              <a:rPr lang="es-MX" smtClean="0"/>
              <a:t>26/04/2019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097B8-F3DA-464B-8DCD-B9E00F3C663D}" type="slidenum">
              <a:rPr lang="es-MX" smtClean="0"/>
              <a:t>‹Nº›</a:t>
            </a:fld>
            <a:endParaRPr lang="es-MX"/>
          </a:p>
        </p:txBody>
      </p:sp>
    </p:spTree>
    <p:extLst>
      <p:ext uri="{BB962C8B-B14F-4D97-AF65-F5344CB8AC3E}">
        <p14:creationId xmlns:p14="http://schemas.microsoft.com/office/powerpoint/2010/main" val="425577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3E9097B8-F3DA-464B-8DCD-B9E00F3C663D}" type="slidenum">
              <a:rPr lang="es-MX" smtClean="0"/>
              <a:t>1</a:t>
            </a:fld>
            <a:endParaRPr lang="es-MX"/>
          </a:p>
        </p:txBody>
      </p:sp>
    </p:spTree>
    <p:extLst>
      <p:ext uri="{BB962C8B-B14F-4D97-AF65-F5344CB8AC3E}">
        <p14:creationId xmlns:p14="http://schemas.microsoft.com/office/powerpoint/2010/main" val="413863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B5C281-0240-49E3-92B9-4CFE8494147B}"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410479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9C6951-372D-4B99-BB2D-40EDD6AB6DF6}"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91224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828A84-12B5-446E-BAC7-B36AB52CA5EE}"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879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B40470-0D1F-4599-AB3D-3C55F33009A9}"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21034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240983-650E-498D-87C9-516A18CB1E97}"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346388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A10CC0-E64A-4CA0-BC1D-F7A6D624C72E}"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54291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26DEEB-7639-47F0-8BBC-9A9CE1F3FF63}" type="datetime1">
              <a:rPr lang="es-MX" smtClean="0"/>
              <a:t>26/04/2019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238345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138369-915D-4AB5-9A28-10CCFCB4A8B6}" type="datetime1">
              <a:rPr lang="es-MX" smtClean="0"/>
              <a:t>26/04/2019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90049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1CBB9-4931-4DD1-85F6-E652679119EE}" type="datetime1">
              <a:rPr lang="es-MX" smtClean="0"/>
              <a:t>26/04/2019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346572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3C86D4-0B8A-4AD3-BBC0-C817FF042448}"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30633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4FAAAB5-F045-4E6F-B056-B44FAA063993}"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03265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F606E-3E96-46E6-B1A8-FAB1D9DFAB00}" type="datetime1">
              <a:rPr lang="es-MX" smtClean="0"/>
              <a:t>26/04/2019</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A319A-FE6C-4C70-984C-6791CA53122B}" type="slidenum">
              <a:rPr lang="es-MX" smtClean="0"/>
              <a:t>‹Nº›</a:t>
            </a:fld>
            <a:endParaRPr lang="es-MX"/>
          </a:p>
        </p:txBody>
      </p:sp>
    </p:spTree>
    <p:extLst>
      <p:ext uri="{BB962C8B-B14F-4D97-AF65-F5344CB8AC3E}">
        <p14:creationId xmlns:p14="http://schemas.microsoft.com/office/powerpoint/2010/main" val="2330259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hyperlink" Target="http://www.fonart.gob.mx/web/images/pdf/DO/Manual_diferenciacion_artesania_manualidad_2015.pdf"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26565" y="803853"/>
            <a:ext cx="1736725" cy="1739900"/>
          </a:xfrm>
        </p:spPr>
      </p:pic>
      <p:grpSp>
        <p:nvGrpSpPr>
          <p:cNvPr id="10" name="6 Grupo"/>
          <p:cNvGrpSpPr>
            <a:grpSpLocks/>
          </p:cNvGrpSpPr>
          <p:nvPr/>
        </p:nvGrpSpPr>
        <p:grpSpPr bwMode="auto">
          <a:xfrm>
            <a:off x="826564" y="6028136"/>
            <a:ext cx="7673200" cy="507747"/>
            <a:chOff x="418642" y="6170318"/>
            <a:chExt cx="8510754" cy="504826"/>
          </a:xfrm>
        </p:grpSpPr>
        <p:pic>
          <p:nvPicPr>
            <p:cNvPr id="11"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WordPictureWatermark1" descr="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2225" y="898347"/>
            <a:ext cx="1656797" cy="1656797"/>
          </a:xfrm>
          <a:prstGeom prst="rect">
            <a:avLst/>
          </a:prstGeom>
        </p:spPr>
      </p:pic>
      <p:sp>
        <p:nvSpPr>
          <p:cNvPr id="16" name="Rectángulo 15"/>
          <p:cNvSpPr/>
          <p:nvPr/>
        </p:nvSpPr>
        <p:spPr>
          <a:xfrm>
            <a:off x="2337954" y="3571898"/>
            <a:ext cx="4572000" cy="954107"/>
          </a:xfrm>
          <a:prstGeom prst="rect">
            <a:avLst/>
          </a:prstGeom>
        </p:spPr>
        <p:txBody>
          <a:bodyPr>
            <a:spAutoFit/>
          </a:bodyPr>
          <a:lstStyle/>
          <a:p>
            <a:pPr lvl="0" algn="ctr" eaLnBrk="0" fontAlgn="base" hangingPunct="0">
              <a:spcBef>
                <a:spcPct val="0"/>
              </a:spcBef>
              <a:spcAft>
                <a:spcPct val="0"/>
              </a:spcAft>
              <a:defRPr/>
            </a:pPr>
            <a:r>
              <a:rPr lang="es-ES" sz="2800" b="1" dirty="0">
                <a:solidFill>
                  <a:prstClr val="black"/>
                </a:solidFill>
                <a:latin typeface="Arial" panose="020B0604020202020204" pitchFamily="34" charset="0"/>
                <a:ea typeface="Tahoma" pitchFamily="34" charset="0"/>
                <a:cs typeface="Arial" panose="020B0604020202020204" pitchFamily="34" charset="0"/>
              </a:rPr>
              <a:t>Diferenciación entre </a:t>
            </a:r>
          </a:p>
          <a:p>
            <a:pPr lvl="0" algn="ctr" eaLnBrk="0" fontAlgn="base" hangingPunct="0">
              <a:spcBef>
                <a:spcPct val="0"/>
              </a:spcBef>
              <a:spcAft>
                <a:spcPct val="0"/>
              </a:spcAft>
              <a:defRPr/>
            </a:pPr>
            <a:r>
              <a:rPr lang="es-ES" sz="2800" b="1" dirty="0">
                <a:solidFill>
                  <a:prstClr val="black"/>
                </a:solidFill>
                <a:latin typeface="Arial" panose="020B0604020202020204" pitchFamily="34" charset="0"/>
                <a:ea typeface="Tahoma" pitchFamily="34" charset="0"/>
                <a:cs typeface="Arial" panose="020B0604020202020204" pitchFamily="34" charset="0"/>
              </a:rPr>
              <a:t>Artesanía y Manualidad</a:t>
            </a:r>
            <a:endParaRPr lang="es-MX" sz="2800" dirty="0">
              <a:solidFill>
                <a:prstClr val="black"/>
              </a:solidFill>
              <a:latin typeface="Arial" panose="020B0604020202020204" pitchFamily="34" charset="0"/>
              <a:ea typeface="Tahoma" pitchFamily="34" charset="0"/>
              <a:cs typeface="Arial" panose="020B0604020202020204" pitchFamily="34" charset="0"/>
            </a:endParaRPr>
          </a:p>
        </p:txBody>
      </p:sp>
      <p:pic>
        <p:nvPicPr>
          <p:cNvPr id="17" name="Imagen 16"/>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80355" y="1237214"/>
            <a:ext cx="1184805" cy="1161109"/>
          </a:xfrm>
          <a:prstGeom prst="rect">
            <a:avLst/>
          </a:prstGeom>
        </p:spPr>
      </p:pic>
      <p:pic>
        <p:nvPicPr>
          <p:cNvPr id="22" name="Imagen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18576" y="4110610"/>
            <a:ext cx="204211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9"/>
          <a:stretch>
            <a:fillRect/>
          </a:stretch>
        </p:blipFill>
        <p:spPr>
          <a:xfrm rot="10800000">
            <a:off x="6784846" y="4082035"/>
            <a:ext cx="1911031" cy="45719"/>
          </a:xfrm>
          <a:prstGeom prst="rect">
            <a:avLst/>
          </a:prstGeom>
        </p:spPr>
      </p:pic>
      <p:sp>
        <p:nvSpPr>
          <p:cNvPr id="2" name="Marcador de número de diapositiva 1"/>
          <p:cNvSpPr>
            <a:spLocks noGrp="1"/>
          </p:cNvSpPr>
          <p:nvPr>
            <p:ph type="sldNum" sz="quarter" idx="12"/>
          </p:nvPr>
        </p:nvSpPr>
        <p:spPr/>
        <p:txBody>
          <a:bodyPr/>
          <a:lstStyle/>
          <a:p>
            <a:fld id="{914A319A-FE6C-4C70-984C-6791CA53122B}" type="slidenum">
              <a:rPr lang="es-MX" smtClean="0"/>
              <a:t>1</a:t>
            </a:fld>
            <a:endParaRPr lang="es-MX"/>
          </a:p>
        </p:txBody>
      </p:sp>
    </p:spTree>
    <p:extLst>
      <p:ext uri="{BB962C8B-B14F-4D97-AF65-F5344CB8AC3E}">
        <p14:creationId xmlns:p14="http://schemas.microsoft.com/office/powerpoint/2010/main" val="67635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a:blip r:embed="rId2" cstate="print">
            <a:extLst>
              <a:ext uri="{28A0092B-C50C-407E-A947-70E740481C1C}">
                <a14:useLocalDpi xmlns:a14="http://schemas.microsoft.com/office/drawing/2010/main" val="0"/>
              </a:ext>
            </a:extLst>
          </a:blip>
          <a:srcRect l="10452" t="78645" r="74440" b="7114"/>
          <a:stretch>
            <a:fillRect/>
          </a:stretch>
        </p:blipFill>
        <p:spPr bwMode="auto">
          <a:xfrm rot="5400000">
            <a:off x="1355726" y="-34925"/>
            <a:ext cx="742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195514" y="133305"/>
            <a:ext cx="4572000" cy="600164"/>
          </a:xfrm>
          <a:prstGeom prst="rect">
            <a:avLst/>
          </a:prstGeom>
        </p:spPr>
        <p:txBody>
          <a:bodyPr>
            <a:spAutoFit/>
          </a:bodyPr>
          <a:lstStyle/>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Producto a Evaluar: </a:t>
            </a:r>
            <a:r>
              <a:rPr lang="es-MX" sz="1100" kern="0" dirty="0">
                <a:solidFill>
                  <a:srgbClr val="000000"/>
                </a:solidFill>
                <a:latin typeface="Arial" panose="020B0604020202020204" pitchFamily="34" charset="0"/>
                <a:ea typeface="Tahoma" pitchFamily="34" charset="0"/>
                <a:cs typeface="Arial" panose="020B0604020202020204" pitchFamily="34" charset="0"/>
              </a:rPr>
              <a:t>Bolsa de rafia</a:t>
            </a:r>
          </a:p>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Origen: </a:t>
            </a:r>
            <a:r>
              <a:rPr lang="es-MX" sz="1100" kern="0" dirty="0">
                <a:solidFill>
                  <a:srgbClr val="000000"/>
                </a:solidFill>
                <a:latin typeface="Arial" panose="020B0604020202020204" pitchFamily="34" charset="0"/>
                <a:ea typeface="Tahoma" pitchFamily="34" charset="0"/>
                <a:cs typeface="Arial" panose="020B0604020202020204" pitchFamily="34" charset="0"/>
              </a:rPr>
              <a:t>San Luis </a:t>
            </a:r>
            <a:r>
              <a:rPr lang="es-MX" sz="1100" kern="0" dirty="0" err="1">
                <a:solidFill>
                  <a:srgbClr val="000000"/>
                </a:solidFill>
                <a:latin typeface="Arial" panose="020B0604020202020204" pitchFamily="34" charset="0"/>
                <a:ea typeface="Tahoma" pitchFamily="34" charset="0"/>
                <a:cs typeface="Arial" panose="020B0604020202020204" pitchFamily="34" charset="0"/>
              </a:rPr>
              <a:t>Atolotitlán</a:t>
            </a:r>
            <a:r>
              <a:rPr lang="es-MX" sz="1100" kern="0" dirty="0">
                <a:solidFill>
                  <a:srgbClr val="000000"/>
                </a:solidFill>
                <a:latin typeface="Arial" panose="020B0604020202020204" pitchFamily="34" charset="0"/>
                <a:ea typeface="Tahoma" pitchFamily="34" charset="0"/>
                <a:cs typeface="Arial" panose="020B0604020202020204" pitchFamily="34" charset="0"/>
              </a:rPr>
              <a:t>, Puebla</a:t>
            </a:r>
          </a:p>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Materia prima Principal: </a:t>
            </a:r>
            <a:r>
              <a:rPr lang="es-MX" sz="1100" kern="0" dirty="0">
                <a:solidFill>
                  <a:srgbClr val="000000"/>
                </a:solidFill>
                <a:latin typeface="Arial" panose="020B0604020202020204" pitchFamily="34" charset="0"/>
                <a:ea typeface="Tahoma" pitchFamily="34" charset="0"/>
                <a:cs typeface="Arial" panose="020B0604020202020204" pitchFamily="34" charset="0"/>
              </a:rPr>
              <a:t>Rafia de Plástico</a:t>
            </a:r>
          </a:p>
        </p:txBody>
      </p:sp>
      <p:graphicFrame>
        <p:nvGraphicFramePr>
          <p:cNvPr id="4" name="Tabla 3"/>
          <p:cNvGraphicFramePr>
            <a:graphicFrameLocks noGrp="1"/>
          </p:cNvGraphicFramePr>
          <p:nvPr/>
        </p:nvGraphicFramePr>
        <p:xfrm>
          <a:off x="1187450" y="877888"/>
          <a:ext cx="7272339" cy="4999046"/>
        </p:xfrm>
        <a:graphic>
          <a:graphicData uri="http://schemas.openxmlformats.org/drawingml/2006/table">
            <a:tbl>
              <a:tblPr/>
              <a:tblGrid>
                <a:gridCol w="1094778"/>
                <a:gridCol w="1008489"/>
                <a:gridCol w="304395"/>
                <a:gridCol w="666344"/>
                <a:gridCol w="420988"/>
                <a:gridCol w="501215"/>
                <a:gridCol w="467999"/>
                <a:gridCol w="452406"/>
                <a:gridCol w="575253"/>
                <a:gridCol w="484412"/>
                <a:gridCol w="720033"/>
                <a:gridCol w="576027"/>
              </a:tblGrid>
              <a:tr h="12692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Características </a:t>
                      </a:r>
                      <a:r>
                        <a:rPr lang="es-MX" sz="800" b="1" i="0" u="none" strike="noStrike" dirty="0">
                          <a:solidFill>
                            <a:srgbClr val="000000"/>
                          </a:solidFill>
                          <a:effectLst/>
                          <a:latin typeface="Calibri" panose="020F0502020204030204" pitchFamily="34" charset="0"/>
                        </a:rPr>
                        <a:t>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PUNTUACION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VALOR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PRIORIZACIÓN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TOTAL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r>
              <a:tr h="126927">
                <a:tc v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4</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3</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2</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1</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(A*B)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Origen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Natural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Natural (Procesado industrialmente)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Artificial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7</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14</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Obtención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Siembra/Cría/Manejo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Recolección/Extracción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Reciclaje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Compra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3</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89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Forma de elaboración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Creación total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Engarzado o cosido manualmente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smtClean="0">
                          <a:solidFill>
                            <a:srgbClr val="000000"/>
                          </a:solidFill>
                          <a:effectLst/>
                          <a:latin typeface="Calibri" panose="020F0502020204030204" pitchFamily="34" charset="0"/>
                        </a:rPr>
                        <a:t>Engarzado </a:t>
                      </a:r>
                      <a:r>
                        <a:rPr lang="es-MX" sz="700" b="0" i="0" u="none" strike="noStrike" dirty="0">
                          <a:solidFill>
                            <a:srgbClr val="000000"/>
                          </a:solidFill>
                          <a:effectLst/>
                          <a:latin typeface="Calibri" panose="020F0502020204030204" pitchFamily="34" charset="0"/>
                        </a:rPr>
                        <a:t>o cosido con máquina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Ensamble con pegamento industrial (Incluye vaciado de moldes y solo decorado)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10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40</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778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Herramientas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Manualmente (Incluye agujas tradicionales, telares, urdidores de hamacas, maquina de pedal, tornos, moldes tradicionales y herramientas hechas por el productor o un especialista local)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Herramientas adaptadas por el productor o alguien de la </a:t>
                      </a:r>
                      <a:r>
                        <a:rPr lang="es-MX" sz="700" b="0" i="0" u="none" strike="noStrike" dirty="0" smtClean="0">
                          <a:solidFill>
                            <a:srgbClr val="000000"/>
                          </a:solidFill>
                          <a:effectLst/>
                          <a:latin typeface="Calibri" panose="020F0502020204030204" pitchFamily="34" charset="0"/>
                        </a:rPr>
                        <a:t>región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Maquinaria eléctrica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Herramientas comerciales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13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52</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Teñido/Pintado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Colorantes, pigmentos naturales / al natural y esmalte para vidriado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Material adquirido con </a:t>
                      </a:r>
                      <a:r>
                        <a:rPr lang="es-MX" sz="700" b="0" i="0" u="none" strike="noStrike" dirty="0" smtClean="0">
                          <a:solidFill>
                            <a:srgbClr val="000000"/>
                          </a:solidFill>
                          <a:effectLst/>
                          <a:latin typeface="Calibri" panose="020F0502020204030204" pitchFamily="34" charset="0"/>
                        </a:rPr>
                        <a:t>color</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Pinturas industriales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2</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6</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12</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Tiempo de elaboración (Incluir las horas de los procesos)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Más de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dirty="0">
                          <a:solidFill>
                            <a:srgbClr val="000000"/>
                          </a:solidFill>
                          <a:effectLst/>
                          <a:latin typeface="Calibri" panose="020F0502020204030204" pitchFamily="34" charset="0"/>
                        </a:rPr>
                        <a:t>De 9 a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dirty="0">
                          <a:solidFill>
                            <a:srgbClr val="000000"/>
                          </a:solidFill>
                          <a:effectLst/>
                          <a:latin typeface="Calibri" panose="020F0502020204030204" pitchFamily="34" charset="0"/>
                        </a:rPr>
                        <a:t>De 5 a 8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Hasta 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8</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8</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Diseño 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Tradicional (Respetando forma, color e </a:t>
                      </a:r>
                      <a:r>
                        <a:rPr lang="es-MX" sz="700" b="0" i="0" u="none" strike="noStrike" dirty="0" smtClean="0">
                          <a:solidFill>
                            <a:srgbClr val="000000"/>
                          </a:solidFill>
                          <a:effectLst/>
                          <a:latin typeface="Calibri" panose="020F0502020204030204" pitchFamily="34" charset="0"/>
                        </a:rPr>
                        <a:t>iconografía </a:t>
                      </a:r>
                      <a:r>
                        <a:rPr lang="es-MX" sz="700" b="0" i="0" u="none" strike="noStrike" dirty="0">
                          <a:solidFill>
                            <a:srgbClr val="000000"/>
                          </a:solidFill>
                          <a:effectLst/>
                          <a:latin typeface="Calibri" panose="020F0502020204030204" pitchFamily="34" charset="0"/>
                        </a:rPr>
                        <a:t>de su grupo)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Tradicional con Innovación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Nuevo / </a:t>
                      </a:r>
                      <a:r>
                        <a:rPr lang="es-MX" sz="700" b="0" i="0" u="none" strike="noStrike" dirty="0" err="1">
                          <a:solidFill>
                            <a:srgbClr val="000000"/>
                          </a:solidFill>
                          <a:effectLst/>
                          <a:latin typeface="Calibri" panose="020F0502020204030204" pitchFamily="34" charset="0"/>
                        </a:rPr>
                        <a:t>Neoartesanía</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Estilos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smtClean="0">
                          <a:solidFill>
                            <a:srgbClr val="000000"/>
                          </a:solidFill>
                          <a:effectLst/>
                          <a:latin typeface="Calibri" panose="020F0502020204030204" pitchFamily="34" charset="0"/>
                        </a:rPr>
                        <a:t>3</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60</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smtClean="0">
                          <a:solidFill>
                            <a:srgbClr val="000000"/>
                          </a:solidFill>
                          <a:effectLst/>
                          <a:latin typeface="Calibri" panose="020F0502020204030204" pitchFamily="34" charset="0"/>
                        </a:rPr>
                        <a:t>Representatividad</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Local /Región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Estado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País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No es representativo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2</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40</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Uso del </a:t>
                      </a:r>
                      <a:r>
                        <a:rPr lang="es-MX" sz="700" b="1" i="0" u="none" strike="noStrike" dirty="0" smtClean="0">
                          <a:solidFill>
                            <a:srgbClr val="000000"/>
                          </a:solidFill>
                          <a:effectLst/>
                          <a:latin typeface="Calibri" panose="020F0502020204030204" pitchFamily="34" charset="0"/>
                        </a:rPr>
                        <a:t>producto</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Ceremonial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Decorativo 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Solo decorativo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3</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6</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División del trabajo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Por genero o por edad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Por especialidad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Individual (Todo el proceso lo realiza una sola persona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Sin </a:t>
                      </a:r>
                      <a:r>
                        <a:rPr lang="es-MX" sz="700" b="0" i="0" u="none" strike="noStrike" dirty="0" smtClean="0">
                          <a:solidFill>
                            <a:srgbClr val="000000"/>
                          </a:solidFill>
                          <a:effectLst/>
                          <a:latin typeface="Calibri" panose="020F0502020204030204" pitchFamily="34" charset="0"/>
                        </a:rPr>
                        <a:t>división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2</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smtClean="0">
                          <a:solidFill>
                            <a:srgbClr val="000000"/>
                          </a:solidFill>
                          <a:effectLst/>
                          <a:latin typeface="Calibri" panose="020F0502020204030204" pitchFamily="34" charset="0"/>
                        </a:rPr>
                        <a:t>2</a:t>
                      </a:r>
                      <a:endParaRPr lang="es-MX" sz="9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4</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833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Transmisión del conocimiento ¿Cómo aprendió a hacerlo?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Herencia familiar/Legado cultural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Capacitación impartida por una institución o persona externa (diseñador, comercializador o desarrollador de productos)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Autoaprendizaje (Incluye cursos en escuelas con duración de 1 año)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Cursos (En tiendas, ferias, exposiciones y revistas)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9</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36</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9591">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700" b="0" i="0" u="none" strike="noStrike" dirty="0">
                          <a:solidFill>
                            <a:srgbClr val="000000"/>
                          </a:solidFill>
                          <a:effectLst/>
                          <a:latin typeface="Calibri" panose="020F0502020204030204" pitchFamily="34" charset="0"/>
                        </a:rPr>
                        <a:t>Si el productor pertenece a un grupo étnico que elabora un producto tradicional o tradicional con innovación, agregue 20 puntos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s-MX" sz="600" b="0" i="0" u="none" strike="noStrike" dirty="0">
                          <a:solidFill>
                            <a:srgbClr val="000000"/>
                          </a:solidFill>
                          <a:effectLst/>
                          <a:latin typeface="Calibri" panose="020F0502020204030204" pitchFamily="34" charset="0"/>
                        </a:rPr>
                        <a:t> </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0422">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900" b="1" i="0" u="none" strike="noStrike" dirty="0">
                          <a:solidFill>
                            <a:srgbClr val="000000"/>
                          </a:solidFill>
                          <a:effectLst/>
                          <a:latin typeface="Calibri" panose="020F0502020204030204" pitchFamily="34" charset="0"/>
                        </a:rPr>
                        <a:t>TOTAL </a:t>
                      </a:r>
                      <a:r>
                        <a:rPr lang="es-MX" sz="900" b="1" i="0" u="none" strike="noStrike" dirty="0" smtClean="0">
                          <a:solidFill>
                            <a:srgbClr val="000000"/>
                          </a:solidFill>
                          <a:effectLst/>
                          <a:latin typeface="Calibri" panose="020F0502020204030204" pitchFamily="34" charset="0"/>
                        </a:rPr>
                        <a:t>GENERAL  </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275</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16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57406">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00" b="1" i="0" u="none" strike="noStrike" dirty="0">
                          <a:solidFill>
                            <a:srgbClr val="000000"/>
                          </a:solidFill>
                          <a:effectLst/>
                          <a:latin typeface="Calibri" panose="020F0502020204030204" pitchFamily="34" charset="0"/>
                        </a:rPr>
                        <a:t>Rangos de clasificación </a:t>
                      </a:r>
                    </a:p>
                  </a:txBody>
                  <a:tcPr marL="5007" marR="5007" marT="5007"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4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MANUALIDAD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HIBRIDO</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ARTESANIA</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269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100 a 220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221 a 279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280 a 420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476" y="-23770"/>
            <a:ext cx="914313" cy="914313"/>
          </a:xfrm>
          <a:prstGeom prst="rect">
            <a:avLst/>
          </a:prstGeom>
        </p:spPr>
      </p:pic>
      <p:grpSp>
        <p:nvGrpSpPr>
          <p:cNvPr id="6" name="6 Grupo"/>
          <p:cNvGrpSpPr>
            <a:grpSpLocks/>
          </p:cNvGrpSpPr>
          <p:nvPr/>
        </p:nvGrpSpPr>
        <p:grpSpPr bwMode="auto">
          <a:xfrm>
            <a:off x="813435" y="5964061"/>
            <a:ext cx="7748674" cy="507747"/>
            <a:chOff x="418642" y="6170318"/>
            <a:chExt cx="8510754" cy="504826"/>
          </a:xfrm>
        </p:grpSpPr>
        <p:pic>
          <p:nvPicPr>
            <p:cNvPr id="7"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WordPictureWatermark1" descr="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ángulo 8"/>
          <p:cNvSpPr/>
          <p:nvPr/>
        </p:nvSpPr>
        <p:spPr>
          <a:xfrm>
            <a:off x="5003800" y="5611813"/>
            <a:ext cx="2443163" cy="338137"/>
          </a:xfrm>
          <a:prstGeom prst="rect">
            <a:avLst/>
          </a:prstGeom>
        </p:spPr>
        <p:txBody>
          <a:bodyPr wrap="none">
            <a:spAutoFit/>
          </a:bodyPr>
          <a:lstStyle/>
          <a:p>
            <a:pPr>
              <a:defRPr/>
            </a:pPr>
            <a:r>
              <a:rPr lang="es-MX" sz="1600" b="1" kern="0" dirty="0">
                <a:solidFill>
                  <a:srgbClr val="000000"/>
                </a:solidFill>
                <a:ea typeface="Tahoma" pitchFamily="34" charset="0"/>
              </a:rPr>
              <a:t>Clasificación: HIBRIDO</a:t>
            </a:r>
            <a:endParaRPr lang="es-MX" sz="1600" dirty="0"/>
          </a:p>
        </p:txBody>
      </p:sp>
      <p:pic>
        <p:nvPicPr>
          <p:cNvPr id="10" name="Imagen 9"/>
          <p:cNvPicPr>
            <a:picLocks noChangeAspect="1"/>
          </p:cNvPicPr>
          <p:nvPr/>
        </p:nvPicPr>
        <p:blipFill>
          <a:blip r:embed="rId6"/>
          <a:stretch>
            <a:fillRect/>
          </a:stretch>
        </p:blipFill>
        <p:spPr>
          <a:xfrm>
            <a:off x="3990974" y="5928612"/>
            <a:ext cx="1908213" cy="42676"/>
          </a:xfrm>
          <a:prstGeom prst="rect">
            <a:avLst/>
          </a:prstGeom>
        </p:spPr>
      </p:pic>
      <p:pic>
        <p:nvPicPr>
          <p:cNvPr id="11" name="Imagen 10"/>
          <p:cNvPicPr>
            <a:picLocks noChangeAspect="1"/>
          </p:cNvPicPr>
          <p:nvPr/>
        </p:nvPicPr>
        <p:blipFill>
          <a:blip r:embed="rId7"/>
          <a:stretch>
            <a:fillRect/>
          </a:stretch>
        </p:blipFill>
        <p:spPr>
          <a:xfrm>
            <a:off x="1727201" y="5935668"/>
            <a:ext cx="1908213" cy="42676"/>
          </a:xfrm>
          <a:prstGeom prst="rect">
            <a:avLst/>
          </a:prstGeom>
        </p:spPr>
      </p:pic>
      <p:sp>
        <p:nvSpPr>
          <p:cNvPr id="12" name="Marcador de número de diapositiva 11"/>
          <p:cNvSpPr>
            <a:spLocks noGrp="1"/>
          </p:cNvSpPr>
          <p:nvPr>
            <p:ph type="sldNum" sz="quarter" idx="12"/>
          </p:nvPr>
        </p:nvSpPr>
        <p:spPr/>
        <p:txBody>
          <a:bodyPr/>
          <a:lstStyle/>
          <a:p>
            <a:fld id="{914A319A-FE6C-4C70-984C-6791CA53122B}" type="slidenum">
              <a:rPr lang="es-MX" smtClean="0"/>
              <a:t>10</a:t>
            </a:fld>
            <a:endParaRPr lang="es-MX"/>
          </a:p>
        </p:txBody>
      </p:sp>
    </p:spTree>
    <p:extLst>
      <p:ext uri="{BB962C8B-B14F-4D97-AF65-F5344CB8AC3E}">
        <p14:creationId xmlns:p14="http://schemas.microsoft.com/office/powerpoint/2010/main" val="139341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3944" y="516416"/>
            <a:ext cx="5112329" cy="4862870"/>
          </a:xfrm>
          <a:prstGeom prst="rect">
            <a:avLst/>
          </a:prstGeom>
        </p:spPr>
        <p:txBody>
          <a:bodyPr wrap="square">
            <a:spAutoFit/>
          </a:bodyPr>
          <a:lstStyle/>
          <a:p>
            <a:pPr lvl="0" algn="just"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 Qué se entiende por HIBRIDO?</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“Hibrido es el producto que conserva rasgos de identidad, resultado de una mezcla de técnicas, materiales, decoraciones y reinterpretaciones simbólicas en objetos hechos con procesos artesanales que combinan aspectos del dinamismo cultural y la globalización, pero no llegan a consolidarse como productos culturales comunitarios. Una de sus características principales es la mezcla de elementos provenientes de distinta naturaleza, tanto de artesanía como de manualidad, con tal cantidad o de tal manera que no pertenecen ya a ninguna de esas dos categorías y forman una nueva categoría. En algunos casos su procesos evolutivo llega a configurarse como tradición artesanal”.</a:t>
            </a:r>
            <a:r>
              <a:rPr lang="es-MX" sz="1000" kern="0" dirty="0">
                <a:solidFill>
                  <a:srgbClr val="000000"/>
                </a:solidFill>
                <a:latin typeface="Arial" panose="020B0604020202020204" pitchFamily="34" charset="0"/>
                <a:ea typeface="Tahoma" pitchFamily="34" charset="0"/>
                <a:cs typeface="Arial" panose="020B0604020202020204" pitchFamily="34" charset="0"/>
              </a:rPr>
              <a:t> [1]</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000" kern="0" dirty="0">
                <a:solidFill>
                  <a:srgbClr val="000000"/>
                </a:solidFill>
                <a:latin typeface="Arial" panose="020B0604020202020204" pitchFamily="34" charset="0"/>
                <a:ea typeface="Tahoma" pitchFamily="34" charset="0"/>
                <a:cs typeface="Arial" panose="020B0604020202020204" pitchFamily="34" charset="0"/>
              </a:rPr>
              <a:t>[1] Definición de Híbrido. Grupo Impulsor Artesanía y Manualidad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Marta </a:t>
            </a:r>
            <a:r>
              <a:rPr lang="es-MX" sz="1000" kern="0" dirty="0" err="1">
                <a:solidFill>
                  <a:srgbClr val="000000"/>
                </a:solidFill>
                <a:latin typeface="Arial" panose="020B0604020202020204" pitchFamily="34" charset="0"/>
                <a:ea typeface="Tahoma" pitchFamily="34" charset="0"/>
                <a:cs typeface="Arial" panose="020B0604020202020204" pitchFamily="34" charset="0"/>
              </a:rPr>
              <a:t>Turok</a:t>
            </a:r>
            <a:r>
              <a:rPr lang="es-MX" sz="1000" kern="0" dirty="0">
                <a:solidFill>
                  <a:srgbClr val="000000"/>
                </a:solidFill>
                <a:latin typeface="Arial" panose="020B0604020202020204" pitchFamily="34" charset="0"/>
                <a:ea typeface="Tahoma" pitchFamily="34" charset="0"/>
                <a:cs typeface="Arial" panose="020B0604020202020204" pitchFamily="34" charset="0"/>
              </a:rPr>
              <a:t>,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Luz Elena Arroyo,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Arturo Gómez, Arq. Nelly Hernández, y Arq. René Carrillo). Manual de Diferenciación entre Artesanía y Manualidad (pp14).</a:t>
            </a:r>
          </a:p>
        </p:txBody>
      </p:sp>
      <p:grpSp>
        <p:nvGrpSpPr>
          <p:cNvPr id="3" name="6 Grupo"/>
          <p:cNvGrpSpPr>
            <a:grpSpLocks/>
          </p:cNvGrpSpPr>
          <p:nvPr/>
        </p:nvGrpSpPr>
        <p:grpSpPr bwMode="auto">
          <a:xfrm>
            <a:off x="813435" y="5964061"/>
            <a:ext cx="7748674" cy="507747"/>
            <a:chOff x="418642" y="6170318"/>
            <a:chExt cx="8510754" cy="504826"/>
          </a:xfrm>
        </p:grpSpPr>
        <p:pic>
          <p:nvPicPr>
            <p:cNvPr id="4"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032" y="59259"/>
            <a:ext cx="914313" cy="914313"/>
          </a:xfrm>
          <a:prstGeom prst="rect">
            <a:avLst/>
          </a:prstGeom>
        </p:spPr>
      </p:pic>
      <p:pic>
        <p:nvPicPr>
          <p:cNvPr id="7" name="Imagen 6"/>
          <p:cNvPicPr>
            <a:picLocks noChangeAspect="1"/>
          </p:cNvPicPr>
          <p:nvPr/>
        </p:nvPicPr>
        <p:blipFill>
          <a:blip r:embed="rId5"/>
          <a:stretch>
            <a:fillRect/>
          </a:stretch>
        </p:blipFill>
        <p:spPr>
          <a:xfrm>
            <a:off x="3784148" y="5650336"/>
            <a:ext cx="1908213" cy="42676"/>
          </a:xfrm>
          <a:prstGeom prst="rect">
            <a:avLst/>
          </a:prstGeom>
        </p:spPr>
      </p:pic>
      <p:pic>
        <p:nvPicPr>
          <p:cNvPr id="8" name="Imagen 7"/>
          <p:cNvPicPr>
            <a:picLocks noChangeAspect="1"/>
          </p:cNvPicPr>
          <p:nvPr/>
        </p:nvPicPr>
        <p:blipFill>
          <a:blip r:embed="rId6"/>
          <a:stretch>
            <a:fillRect/>
          </a:stretch>
        </p:blipFill>
        <p:spPr>
          <a:xfrm>
            <a:off x="1433944" y="5650336"/>
            <a:ext cx="1908213" cy="42676"/>
          </a:xfrm>
          <a:prstGeom prst="rect">
            <a:avLst/>
          </a:prstGeom>
        </p:spPr>
      </p:pic>
      <p:sp>
        <p:nvSpPr>
          <p:cNvPr id="9" name="Marcador de número de diapositiva 8"/>
          <p:cNvSpPr>
            <a:spLocks noGrp="1"/>
          </p:cNvSpPr>
          <p:nvPr>
            <p:ph type="sldNum" sz="quarter" idx="12"/>
          </p:nvPr>
        </p:nvSpPr>
        <p:spPr/>
        <p:txBody>
          <a:bodyPr/>
          <a:lstStyle/>
          <a:p>
            <a:fld id="{914A319A-FE6C-4C70-984C-6791CA53122B}" type="slidenum">
              <a:rPr lang="es-MX" smtClean="0"/>
              <a:t>11</a:t>
            </a:fld>
            <a:endParaRPr lang="es-MX"/>
          </a:p>
        </p:txBody>
      </p:sp>
    </p:spTree>
    <p:extLst>
      <p:ext uri="{BB962C8B-B14F-4D97-AF65-F5344CB8AC3E}">
        <p14:creationId xmlns:p14="http://schemas.microsoft.com/office/powerpoint/2010/main" val="55530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28699" y="72736"/>
            <a:ext cx="4551218" cy="753796"/>
          </a:xfrm>
          <a:prstGeom prst="rect">
            <a:avLst/>
          </a:prstGeom>
        </p:spPr>
        <p:txBody>
          <a:bodyPr wrap="square">
            <a:spAutoFit/>
          </a:bodyPr>
          <a:lstStyle/>
          <a:p>
            <a:pPr lvl="0" algn="just"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 Qué puedo hacer para analizar el producto que elaboro con la Matriz DAM y saber si es Artesanía o Manualidad?</a:t>
            </a:r>
          </a:p>
        </p:txBody>
      </p:sp>
      <p:sp>
        <p:nvSpPr>
          <p:cNvPr id="4" name="Rectángulo 3"/>
          <p:cNvSpPr/>
          <p:nvPr/>
        </p:nvSpPr>
        <p:spPr>
          <a:xfrm>
            <a:off x="1101436" y="826532"/>
            <a:ext cx="5548746" cy="5047536"/>
          </a:xfrm>
          <a:prstGeom prst="rect">
            <a:avLst/>
          </a:prstGeom>
        </p:spPr>
        <p:txBody>
          <a:bodyPr wrap="square">
            <a:spAutoFit/>
          </a:bodyPr>
          <a:lstStyle/>
          <a:p>
            <a:pPr lvl="0"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La Matriz DAM es un requisito de acreditación para solicitar los apoyos que brinda el Fondo Nacional para el Fomento de las Artesanías, de enero a septiembre las y los artesanos podrán presentar su producto personalmente el cual estará sujeto a análisis de manera gratuita a través de Entidades Federativas, Municipios o Instituciones de Educación Superior con registro oficial y que cuenten con convenio de colaboración vigente.</a:t>
            </a:r>
          </a:p>
          <a:p>
            <a:pPr lvl="0"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También puedes analizar por ti mismo el producto que elaboras, obteniendo mayor información descargando el </a:t>
            </a:r>
            <a:r>
              <a:rPr lang="es-MX" sz="1400" b="1" kern="0" dirty="0">
                <a:solidFill>
                  <a:srgbClr val="000000"/>
                </a:solidFill>
                <a:latin typeface="Arial" panose="020B0604020202020204" pitchFamily="34" charset="0"/>
                <a:ea typeface="Tahoma" pitchFamily="34" charset="0"/>
                <a:cs typeface="Arial" panose="020B0604020202020204" pitchFamily="34" charset="0"/>
              </a:rPr>
              <a:t>Manual de Diferenciación entre Artesanía y Manualidad</a:t>
            </a:r>
            <a:r>
              <a:rPr lang="es-MX" sz="1400" kern="0" dirty="0">
                <a:solidFill>
                  <a:srgbClr val="000000"/>
                </a:solidFill>
                <a:latin typeface="Arial" panose="020B0604020202020204" pitchFamily="34" charset="0"/>
                <a:ea typeface="Tahoma" pitchFamily="34" charset="0"/>
                <a:cs typeface="Arial" panose="020B0604020202020204" pitchFamily="34" charset="0"/>
              </a:rPr>
              <a:t> en la siguiente dirección electrónica:</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hlinkClick r:id="rId2"/>
              </a:rPr>
              <a:t>http://www.fonart.gob.mx/web/images/pdf/DO/Manual_diferenciacion_artesania_manualidad_2015.pdf</a:t>
            </a: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La Matriz DAM es un instrumento de aplicación contemporánea al crearse de una realidad nacional donde existe una gran riqueza y diversidad de objetos artesanales, sin embargo, es susceptible a revisiones y mejoras que puedan desprenderse de investigaciones más profundas en el tema, o bien, adaptarse de acuerdo a las  necesidades de uso particulares de entidades que apoyan al sector artesanal bajo la asesoría de FONART.</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476" y="72736"/>
            <a:ext cx="914313" cy="914313"/>
          </a:xfrm>
          <a:prstGeom prst="rect">
            <a:avLst/>
          </a:prstGeom>
        </p:spPr>
      </p:pic>
      <p:grpSp>
        <p:nvGrpSpPr>
          <p:cNvPr id="6" name="6 Grupo"/>
          <p:cNvGrpSpPr>
            <a:grpSpLocks/>
          </p:cNvGrpSpPr>
          <p:nvPr/>
        </p:nvGrpSpPr>
        <p:grpSpPr bwMode="auto">
          <a:xfrm>
            <a:off x="813435" y="5964061"/>
            <a:ext cx="7748674" cy="507747"/>
            <a:chOff x="418642" y="6170318"/>
            <a:chExt cx="8510754" cy="504826"/>
          </a:xfrm>
        </p:grpSpPr>
        <p:pic>
          <p:nvPicPr>
            <p:cNvPr id="7"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WordPictureWatermark1" descr="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agen 8"/>
          <p:cNvPicPr>
            <a:picLocks noChangeAspect="1"/>
          </p:cNvPicPr>
          <p:nvPr/>
        </p:nvPicPr>
        <p:blipFill>
          <a:blip r:embed="rId6"/>
          <a:stretch>
            <a:fillRect/>
          </a:stretch>
        </p:blipFill>
        <p:spPr>
          <a:xfrm>
            <a:off x="3270504" y="5884471"/>
            <a:ext cx="1908213" cy="42676"/>
          </a:xfrm>
          <a:prstGeom prst="rect">
            <a:avLst/>
          </a:prstGeom>
        </p:spPr>
      </p:pic>
      <p:pic>
        <p:nvPicPr>
          <p:cNvPr id="10" name="Imagen 9"/>
          <p:cNvPicPr>
            <a:picLocks noChangeAspect="1"/>
          </p:cNvPicPr>
          <p:nvPr/>
        </p:nvPicPr>
        <p:blipFill>
          <a:blip r:embed="rId7"/>
          <a:stretch>
            <a:fillRect/>
          </a:stretch>
        </p:blipFill>
        <p:spPr>
          <a:xfrm>
            <a:off x="1028699" y="5896294"/>
            <a:ext cx="1908213" cy="42676"/>
          </a:xfrm>
          <a:prstGeom prst="rect">
            <a:avLst/>
          </a:prstGeom>
        </p:spPr>
      </p:pic>
      <p:sp>
        <p:nvSpPr>
          <p:cNvPr id="2" name="Marcador de número de diapositiva 1"/>
          <p:cNvSpPr>
            <a:spLocks noGrp="1"/>
          </p:cNvSpPr>
          <p:nvPr>
            <p:ph type="sldNum" sz="quarter" idx="12"/>
          </p:nvPr>
        </p:nvSpPr>
        <p:spPr/>
        <p:txBody>
          <a:bodyPr/>
          <a:lstStyle/>
          <a:p>
            <a:fld id="{914A319A-FE6C-4C70-984C-6791CA53122B}" type="slidenum">
              <a:rPr lang="es-MX" smtClean="0"/>
              <a:t>12</a:t>
            </a:fld>
            <a:endParaRPr lang="es-MX"/>
          </a:p>
        </p:txBody>
      </p:sp>
    </p:spTree>
    <p:extLst>
      <p:ext uri="{BB962C8B-B14F-4D97-AF65-F5344CB8AC3E}">
        <p14:creationId xmlns:p14="http://schemas.microsoft.com/office/powerpoint/2010/main" val="142676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7485" y="314692"/>
            <a:ext cx="4572000" cy="4870564"/>
          </a:xfrm>
          <a:prstGeom prst="rect">
            <a:avLst/>
          </a:prstGeom>
        </p:spPr>
        <p:txBody>
          <a:bodyPr>
            <a:spAutoFit/>
          </a:bodyPr>
          <a:lstStyle/>
          <a:p>
            <a:pPr algn="just">
              <a:defRPr/>
            </a:pPr>
            <a:r>
              <a:rPr lang="es-MX" sz="1350" b="1" kern="0" dirty="0">
                <a:solidFill>
                  <a:srgbClr val="000000"/>
                </a:solidFill>
                <a:ea typeface="Tahoma" pitchFamily="34" charset="0"/>
              </a:rPr>
              <a:t>Antecedentes</a:t>
            </a:r>
          </a:p>
          <a:p>
            <a:pPr algn="just">
              <a:defRPr/>
            </a:pPr>
            <a:endParaRPr lang="es-MX" sz="1350" b="1" kern="0" dirty="0">
              <a:solidFill>
                <a:srgbClr val="000000"/>
              </a:solidFill>
              <a:ea typeface="Tahoma" pitchFamily="34" charset="0"/>
            </a:endParaRPr>
          </a:p>
          <a:p>
            <a:pPr algn="just">
              <a:defRPr/>
            </a:pPr>
            <a:r>
              <a:rPr lang="es-MX" sz="1350" kern="0" dirty="0">
                <a:solidFill>
                  <a:srgbClr val="000000"/>
                </a:solidFill>
                <a:ea typeface="Tahoma" pitchFamily="34" charset="0"/>
              </a:rPr>
              <a:t>Con el propósito de atender al sector artesanal de manera integral, el Fondo Nacional para el Fomento de las Artesanías FONART organiza reuniones y foros especializados para abordar temas relevantes para el sector, con el propósito de proponer, coordinar y establecer políticas públicas que fomenten la actividad artesanal del país, protegiendo su desarrollo. </a:t>
            </a:r>
          </a:p>
          <a:p>
            <a:pPr algn="just">
              <a:defRPr/>
            </a:pPr>
            <a:endParaRPr lang="es-MX" sz="1350" kern="0" dirty="0">
              <a:solidFill>
                <a:srgbClr val="000000"/>
              </a:solidFill>
              <a:ea typeface="Tahoma" pitchFamily="34" charset="0"/>
            </a:endParaRPr>
          </a:p>
          <a:p>
            <a:pPr algn="just">
              <a:defRPr/>
            </a:pPr>
            <a:r>
              <a:rPr lang="es-MX" sz="1350" kern="0" dirty="0">
                <a:solidFill>
                  <a:srgbClr val="000000"/>
                </a:solidFill>
                <a:ea typeface="Tahoma" pitchFamily="34" charset="0"/>
              </a:rPr>
              <a:t>Como parte de estas atribuciones, se organizó en el 2005 el </a:t>
            </a:r>
          </a:p>
          <a:p>
            <a:pPr algn="just">
              <a:defRPr/>
            </a:pPr>
            <a:r>
              <a:rPr lang="es-MX" sz="1350" kern="0" dirty="0">
                <a:solidFill>
                  <a:srgbClr val="000000"/>
                </a:solidFill>
                <a:ea typeface="Tahoma" pitchFamily="34" charset="0"/>
              </a:rPr>
              <a:t>I Foro Nacional Artesanal, y se concluyó con esa labor en el 2008 en el marco del IV Foro Nacional Artesanal; dichas reuniones refrendaron lazos entre instancias federales y estatales encargadas de dar atención del sector artesanal con el fin de analizar la problemática del sector y establecer una agenda con temas en común, teniendo como punto a resaltar la distinción entre artesanía y manualidad.</a:t>
            </a:r>
          </a:p>
          <a:p>
            <a:pPr algn="just">
              <a:defRPr/>
            </a:pPr>
            <a:endParaRPr lang="es-MX" sz="1350" kern="0" dirty="0">
              <a:solidFill>
                <a:srgbClr val="000000"/>
              </a:solidFill>
              <a:ea typeface="Tahoma" pitchFamily="34" charset="0"/>
            </a:endParaRPr>
          </a:p>
          <a:p>
            <a:pPr algn="just">
              <a:defRPr/>
            </a:pPr>
            <a:r>
              <a:rPr lang="es-MX" sz="1350" kern="0" dirty="0">
                <a:solidFill>
                  <a:srgbClr val="000000"/>
                </a:solidFill>
                <a:ea typeface="Tahoma" pitchFamily="34" charset="0"/>
              </a:rPr>
              <a:t>Era una practica extendida que en gran cantidad de ferias y exposiciones patrocinadas por diversas entidades públicas de apoyo al sector, se exhibía ambos tipos de trabajos bajo en cobijo del termino “artesanía” como si fueran lo mismo.</a:t>
            </a:r>
          </a:p>
        </p:txBody>
      </p:sp>
      <p:pic>
        <p:nvPicPr>
          <p:cNvPr id="3"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5548" y="1374452"/>
            <a:ext cx="2320528"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esultado de imagen para VENTA DE MANUALID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537" y="3781509"/>
            <a:ext cx="2340769"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6 Grupo"/>
          <p:cNvGrpSpPr>
            <a:grpSpLocks/>
          </p:cNvGrpSpPr>
          <p:nvPr/>
        </p:nvGrpSpPr>
        <p:grpSpPr bwMode="auto">
          <a:xfrm>
            <a:off x="813435" y="5964061"/>
            <a:ext cx="7696720" cy="507747"/>
            <a:chOff x="418642" y="6170318"/>
            <a:chExt cx="8510754" cy="504826"/>
          </a:xfrm>
        </p:grpSpPr>
        <p:pic>
          <p:nvPicPr>
            <p:cNvPr id="6"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9458" y="155273"/>
            <a:ext cx="966945" cy="966945"/>
          </a:xfrm>
          <a:prstGeom prst="rect">
            <a:avLst/>
          </a:prstGeom>
        </p:spPr>
      </p:pic>
      <p:pic>
        <p:nvPicPr>
          <p:cNvPr id="9" name="Imagen 8"/>
          <p:cNvPicPr>
            <a:picLocks noChangeAspect="1"/>
          </p:cNvPicPr>
          <p:nvPr/>
        </p:nvPicPr>
        <p:blipFill>
          <a:blip r:embed="rId7"/>
          <a:stretch>
            <a:fillRect/>
          </a:stretch>
        </p:blipFill>
        <p:spPr>
          <a:xfrm>
            <a:off x="315865" y="5559417"/>
            <a:ext cx="1911031" cy="45719"/>
          </a:xfrm>
          <a:prstGeom prst="rect">
            <a:avLst/>
          </a:prstGeom>
        </p:spPr>
      </p:pic>
      <p:pic>
        <p:nvPicPr>
          <p:cNvPr id="10" name="Imagen 9"/>
          <p:cNvPicPr>
            <a:picLocks noChangeAspect="1"/>
          </p:cNvPicPr>
          <p:nvPr/>
        </p:nvPicPr>
        <p:blipFill>
          <a:blip r:embed="rId8"/>
          <a:stretch>
            <a:fillRect/>
          </a:stretch>
        </p:blipFill>
        <p:spPr>
          <a:xfrm>
            <a:off x="2615725" y="5552080"/>
            <a:ext cx="1911031" cy="45719"/>
          </a:xfrm>
          <a:prstGeom prst="rect">
            <a:avLst/>
          </a:prstGeom>
        </p:spPr>
      </p:pic>
      <p:sp>
        <p:nvSpPr>
          <p:cNvPr id="11" name="Marcador de número de diapositiva 10"/>
          <p:cNvSpPr>
            <a:spLocks noGrp="1"/>
          </p:cNvSpPr>
          <p:nvPr>
            <p:ph type="sldNum" sz="quarter" idx="12"/>
          </p:nvPr>
        </p:nvSpPr>
        <p:spPr/>
        <p:txBody>
          <a:bodyPr/>
          <a:lstStyle/>
          <a:p>
            <a:fld id="{914A319A-FE6C-4C70-984C-6791CA53122B}" type="slidenum">
              <a:rPr lang="es-MX" smtClean="0"/>
              <a:t>2</a:t>
            </a:fld>
            <a:endParaRPr lang="es-MX"/>
          </a:p>
        </p:txBody>
      </p:sp>
    </p:spTree>
    <p:extLst>
      <p:ext uri="{BB962C8B-B14F-4D97-AF65-F5344CB8AC3E}">
        <p14:creationId xmlns:p14="http://schemas.microsoft.com/office/powerpoint/2010/main" val="280693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Rectángulo"/>
          <p:cNvSpPr/>
          <p:nvPr/>
        </p:nvSpPr>
        <p:spPr>
          <a:xfrm>
            <a:off x="250825" y="-100013"/>
            <a:ext cx="5184775" cy="6124576"/>
          </a:xfrm>
          <a:prstGeom prst="rect">
            <a:avLst/>
          </a:prstGeom>
        </p:spPr>
        <p:txBody>
          <a:bodyPr>
            <a:spAutoFit/>
          </a:bodyPr>
          <a:lstStyle/>
          <a:p>
            <a:pPr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Esta confusión era una constante en los programas de gobierno que proponían el impulso a las micro, pequeñas y medianas empresas </a:t>
            </a:r>
            <a:r>
              <a:rPr lang="es-MX" sz="1400" kern="0" dirty="0" err="1">
                <a:solidFill>
                  <a:srgbClr val="000000"/>
                </a:solidFill>
                <a:latin typeface="Arial" panose="020B0604020202020204" pitchFamily="34" charset="0"/>
                <a:ea typeface="Tahoma" pitchFamily="34" charset="0"/>
                <a:cs typeface="Arial" panose="020B0604020202020204" pitchFamily="34" charset="0"/>
              </a:rPr>
              <a:t>MIPyMES</a:t>
            </a:r>
            <a:r>
              <a:rPr lang="es-MX" sz="1400" kern="0" dirty="0">
                <a:solidFill>
                  <a:srgbClr val="000000"/>
                </a:solidFill>
                <a:latin typeface="Arial" panose="020B0604020202020204" pitchFamily="34" charset="0"/>
                <a:ea typeface="Tahoma" pitchFamily="34" charset="0"/>
                <a:cs typeface="Arial" panose="020B0604020202020204" pitchFamily="34" charset="0"/>
              </a:rPr>
              <a:t>, que buscaban impulsar el auto empleo y que veían en las manualidades una alternativa pronta de producción a bajo costo para generar empresas.</a:t>
            </a:r>
          </a:p>
          <a:p>
            <a:pPr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Esta situación provoco la irrupción de las manualidades  en programas destinados a apoyar artesanos tradicionales cuyos presupuestos de por si ya mínimos  se veían aun mas disminuidos por esta situación..</a:t>
            </a:r>
          </a:p>
          <a:p>
            <a:pPr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Por ello, en el I Foro Nacional Artesanal se integró el Grupo Impulsor para abordar el tema de la diferenciación de artesanía y manualidad, integrado por representantes diversos estados del país con gran actividad y vocación artesanal; continuando con dicha actividad hasta llegar a una cuarta edición.</a:t>
            </a:r>
          </a:p>
          <a:p>
            <a:pPr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Como resultado de esta labor consensuada y de rigor metodológico, surge la Matriz de Diferenciación entre Artesanía y Manualidad (DAM), como una herramienta útil para instituciones que atienden al sector artesanal, poniendo en su justo valor los dos oficios, el de la Artesanía y la Manualidad, y para canalizarlas de acuerdo a su resultado, hacia los programas de apoyo y espacios específicos que correspondan. </a:t>
            </a: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p:txBody>
      </p:sp>
      <p:grpSp>
        <p:nvGrpSpPr>
          <p:cNvPr id="4" name="6 Grupo"/>
          <p:cNvGrpSpPr>
            <a:grpSpLocks/>
          </p:cNvGrpSpPr>
          <p:nvPr/>
        </p:nvGrpSpPr>
        <p:grpSpPr bwMode="auto">
          <a:xfrm>
            <a:off x="813435" y="5964061"/>
            <a:ext cx="7727892" cy="507747"/>
            <a:chOff x="418642" y="6170318"/>
            <a:chExt cx="8510754" cy="504826"/>
          </a:xfrm>
        </p:grpSpPr>
        <p:pic>
          <p:nvPicPr>
            <p:cNvPr id="5"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Imagen20"/>
          <p:cNvPicPr>
            <a:picLocks noChangeAspect="1" noChangeArrowheads="1"/>
          </p:cNvPicPr>
          <p:nvPr/>
        </p:nvPicPr>
        <p:blipFill rotWithShape="1">
          <a:blip r:embed="rId4"/>
          <a:srcRect t="2681"/>
          <a:stretch/>
        </p:blipFill>
        <p:spPr bwMode="auto">
          <a:xfrm>
            <a:off x="5660921" y="1127245"/>
            <a:ext cx="2799511" cy="1904408"/>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Resultado de imagen para PINTURA SOBRE TE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25" y="3319463"/>
            <a:ext cx="27987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596" y="0"/>
            <a:ext cx="932477" cy="932477"/>
          </a:xfrm>
          <a:prstGeom prst="rect">
            <a:avLst/>
          </a:prstGeom>
        </p:spPr>
      </p:pic>
      <p:pic>
        <p:nvPicPr>
          <p:cNvPr id="10" name="Imagen 9"/>
          <p:cNvPicPr>
            <a:picLocks noChangeAspect="1"/>
          </p:cNvPicPr>
          <p:nvPr/>
        </p:nvPicPr>
        <p:blipFill>
          <a:blip r:embed="rId7"/>
          <a:stretch>
            <a:fillRect/>
          </a:stretch>
        </p:blipFill>
        <p:spPr>
          <a:xfrm rot="10800000">
            <a:off x="2878343" y="5762617"/>
            <a:ext cx="1911031" cy="45719"/>
          </a:xfrm>
          <a:prstGeom prst="rect">
            <a:avLst/>
          </a:prstGeom>
        </p:spPr>
      </p:pic>
      <p:pic>
        <p:nvPicPr>
          <p:cNvPr id="11" name="Imagen 10"/>
          <p:cNvPicPr>
            <a:picLocks noChangeAspect="1"/>
          </p:cNvPicPr>
          <p:nvPr/>
        </p:nvPicPr>
        <p:blipFill>
          <a:blip r:embed="rId8"/>
          <a:stretch>
            <a:fillRect/>
          </a:stretch>
        </p:blipFill>
        <p:spPr>
          <a:xfrm>
            <a:off x="610478" y="5786999"/>
            <a:ext cx="1908213" cy="42676"/>
          </a:xfrm>
          <a:prstGeom prst="rect">
            <a:avLst/>
          </a:prstGeom>
        </p:spPr>
      </p:pic>
      <p:sp>
        <p:nvSpPr>
          <p:cNvPr id="2" name="Marcador de número de diapositiva 1"/>
          <p:cNvSpPr>
            <a:spLocks noGrp="1"/>
          </p:cNvSpPr>
          <p:nvPr>
            <p:ph type="sldNum" sz="quarter" idx="12"/>
          </p:nvPr>
        </p:nvSpPr>
        <p:spPr/>
        <p:txBody>
          <a:bodyPr/>
          <a:lstStyle/>
          <a:p>
            <a:fld id="{914A319A-FE6C-4C70-984C-6791CA53122B}" type="slidenum">
              <a:rPr lang="es-MX" smtClean="0"/>
              <a:t>3</a:t>
            </a:fld>
            <a:endParaRPr lang="es-MX"/>
          </a:p>
        </p:txBody>
      </p:sp>
    </p:spTree>
    <p:extLst>
      <p:ext uri="{BB962C8B-B14F-4D97-AF65-F5344CB8AC3E}">
        <p14:creationId xmlns:p14="http://schemas.microsoft.com/office/powerpoint/2010/main" val="87752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4464" y="81686"/>
            <a:ext cx="4572000" cy="584775"/>
          </a:xfrm>
          <a:prstGeom prst="rect">
            <a:avLst/>
          </a:prstGeom>
        </p:spPr>
        <p:txBody>
          <a:bodyPr>
            <a:spAutoFit/>
          </a:bodyPr>
          <a:lstStyle/>
          <a:p>
            <a:pPr lvl="0" algn="just" fontAlgn="base">
              <a:spcBef>
                <a:spcPct val="0"/>
              </a:spcBef>
              <a:spcAft>
                <a:spcPct val="0"/>
              </a:spcAft>
              <a:defRPr/>
            </a:pPr>
            <a:r>
              <a:rPr lang="es-MX" sz="1600" b="1" kern="0" dirty="0">
                <a:solidFill>
                  <a:srgbClr val="000000"/>
                </a:solidFill>
                <a:latin typeface="Arial" panose="020B0604020202020204" pitchFamily="34" charset="0"/>
                <a:ea typeface="Tahoma" pitchFamily="34" charset="0"/>
                <a:cs typeface="Arial" panose="020B0604020202020204" pitchFamily="34" charset="0"/>
              </a:rPr>
              <a:t>¿Cómo se realiza la diferenciación entre Artesanía y Manualidad?</a:t>
            </a:r>
          </a:p>
        </p:txBody>
      </p:sp>
      <p:sp>
        <p:nvSpPr>
          <p:cNvPr id="5" name="Rectángulo 4"/>
          <p:cNvSpPr/>
          <p:nvPr/>
        </p:nvSpPr>
        <p:spPr>
          <a:xfrm>
            <a:off x="384464" y="608749"/>
            <a:ext cx="4572000" cy="5355312"/>
          </a:xfrm>
          <a:prstGeom prst="rect">
            <a:avLst/>
          </a:prstGeom>
        </p:spPr>
        <p:txBody>
          <a:bodyPr>
            <a:spAutoFit/>
          </a:bodyPr>
          <a:lstStyle/>
          <a:p>
            <a:pPr lvl="0" algn="just"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Utilizando la Matriz DAM que clasifica 11 características generales de un producto otorgando un puntaje a cada característica según el caso que se cumpla al elaborar la pieza:</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Origen de la materia prima</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Manera de obtención de materias primas</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Manera de elaboración de la pieza</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Herramientas con las que se elabora el producto</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Con qué se tiñó o pintó el producto</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Tiempo estimado de elaboración de la pieza</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Diseño del Producto</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Representatividad del producto</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Uso del producto</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División del trabajo</a:t>
            </a:r>
          </a:p>
          <a:p>
            <a:pPr marL="342900" lvl="0" indent="-342900" algn="just" fontAlgn="base">
              <a:spcBef>
                <a:spcPct val="0"/>
              </a:spcBef>
              <a:spcAft>
                <a:spcPct val="0"/>
              </a:spcAft>
              <a:buFontTx/>
              <a:buAutoNum type="arabicPeriod"/>
              <a:defRPr/>
            </a:pPr>
            <a:r>
              <a:rPr lang="es-MX" sz="1200" b="1" kern="0" dirty="0">
                <a:solidFill>
                  <a:srgbClr val="008000"/>
                </a:solidFill>
                <a:latin typeface="Arial" panose="020B0604020202020204" pitchFamily="34" charset="0"/>
                <a:ea typeface="Tahoma" pitchFamily="34" charset="0"/>
                <a:cs typeface="Arial" panose="020B0604020202020204" pitchFamily="34" charset="0"/>
              </a:rPr>
              <a:t>Cómo aprendieron a elaborar el producto</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Los puntos obtenidos en cada característica (A) se multiplican por el valor numérico fijo de priorización (B), para obtener un valor individual por la cualidad que se cumple al elaborar el producto, y en su conjunto, al sumar los valores obtenidos de las 11 características (A*B), se obtiene un Total General, cuyo valor numérico puede estar  dentro de los siguientes rangos de clasificación:</a:t>
            </a:r>
          </a:p>
        </p:txBody>
      </p:sp>
      <p:grpSp>
        <p:nvGrpSpPr>
          <p:cNvPr id="6" name="6 Grupo"/>
          <p:cNvGrpSpPr>
            <a:grpSpLocks/>
          </p:cNvGrpSpPr>
          <p:nvPr/>
        </p:nvGrpSpPr>
        <p:grpSpPr bwMode="auto">
          <a:xfrm>
            <a:off x="813435" y="5964061"/>
            <a:ext cx="7713950" cy="507747"/>
            <a:chOff x="418642" y="6170318"/>
            <a:chExt cx="8510754" cy="504826"/>
          </a:xfrm>
        </p:grpSpPr>
        <p:pic>
          <p:nvPicPr>
            <p:cNvPr id="7"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ángulo 8"/>
          <p:cNvSpPr/>
          <p:nvPr/>
        </p:nvSpPr>
        <p:spPr>
          <a:xfrm>
            <a:off x="5597149" y="1194044"/>
            <a:ext cx="4572000" cy="738664"/>
          </a:xfrm>
          <a:prstGeom prst="rect">
            <a:avLst/>
          </a:prstGeom>
        </p:spPr>
        <p:txBody>
          <a:bodyPr>
            <a:spAutoFit/>
          </a:bodyPr>
          <a:lstStyle/>
          <a:p>
            <a:pPr lvl="0" algn="just" fontAlgn="base">
              <a:spcBef>
                <a:spcPct val="0"/>
              </a:spcBef>
              <a:spcAft>
                <a:spcPct val="0"/>
              </a:spcAft>
              <a:defRPr/>
            </a:pPr>
            <a:r>
              <a:rPr lang="es-MX" sz="1400" b="1" kern="0" dirty="0">
                <a:solidFill>
                  <a:srgbClr val="C00000"/>
                </a:solidFill>
                <a:latin typeface="Arial" panose="020B0604020202020204" pitchFamily="34" charset="0"/>
                <a:ea typeface="Tahoma" pitchFamily="34" charset="0"/>
                <a:cs typeface="Arial" panose="020B0604020202020204" pitchFamily="34" charset="0"/>
              </a:rPr>
              <a:t>De 100 a 220 puntos = Manualidad</a:t>
            </a:r>
          </a:p>
          <a:p>
            <a:pPr lvl="0" algn="just" fontAlgn="base">
              <a:spcBef>
                <a:spcPct val="0"/>
              </a:spcBef>
              <a:spcAft>
                <a:spcPct val="0"/>
              </a:spcAft>
              <a:defRPr/>
            </a:pPr>
            <a:r>
              <a:rPr lang="es-MX" sz="1400" b="1" kern="0" dirty="0">
                <a:solidFill>
                  <a:srgbClr val="C00000"/>
                </a:solidFill>
                <a:latin typeface="Arial" panose="020B0604020202020204" pitchFamily="34" charset="0"/>
                <a:ea typeface="Tahoma" pitchFamily="34" charset="0"/>
                <a:cs typeface="Arial" panose="020B0604020202020204" pitchFamily="34" charset="0"/>
              </a:rPr>
              <a:t>De  221 a 279 puntos= Hibrido</a:t>
            </a:r>
          </a:p>
          <a:p>
            <a:pPr lvl="0" algn="just" fontAlgn="base">
              <a:spcBef>
                <a:spcPct val="0"/>
              </a:spcBef>
              <a:spcAft>
                <a:spcPct val="0"/>
              </a:spcAft>
              <a:defRPr/>
            </a:pPr>
            <a:r>
              <a:rPr lang="es-MX" sz="1400" b="1" kern="0" dirty="0">
                <a:solidFill>
                  <a:srgbClr val="C00000"/>
                </a:solidFill>
                <a:latin typeface="Arial" panose="020B0604020202020204" pitchFamily="34" charset="0"/>
                <a:ea typeface="Tahoma" pitchFamily="34" charset="0"/>
                <a:cs typeface="Arial" panose="020B0604020202020204" pitchFamily="34" charset="0"/>
              </a:rPr>
              <a:t>De 280 a 420 puntos=  Artesanía</a:t>
            </a:r>
          </a:p>
        </p:txBody>
      </p:sp>
      <p:sp>
        <p:nvSpPr>
          <p:cNvPr id="12" name="Rectángulo 11"/>
          <p:cNvSpPr/>
          <p:nvPr/>
        </p:nvSpPr>
        <p:spPr>
          <a:xfrm>
            <a:off x="5597149" y="2302040"/>
            <a:ext cx="2930236" cy="3323987"/>
          </a:xfrm>
          <a:prstGeom prst="rect">
            <a:avLst/>
          </a:prstGeom>
        </p:spPr>
        <p:txBody>
          <a:bodyPr wrap="square">
            <a:spAutoFit/>
          </a:bodyPr>
          <a:lstStyle/>
          <a:p>
            <a:pPr lvl="0" algn="just" fontAlgn="base">
              <a:spcBef>
                <a:spcPct val="0"/>
              </a:spcBef>
              <a:spcAft>
                <a:spcPct val="0"/>
              </a:spcAft>
              <a:defRPr/>
            </a:pPr>
            <a:r>
              <a:rPr lang="es-MX" sz="1400" b="1" kern="0" dirty="0">
                <a:solidFill>
                  <a:prstClr val="black"/>
                </a:solidFill>
                <a:latin typeface="Arial" panose="020B0604020202020204" pitchFamily="34" charset="0"/>
                <a:ea typeface="Tahoma" pitchFamily="34" charset="0"/>
                <a:cs typeface="Arial" panose="020B0604020202020204" pitchFamily="34" charset="0"/>
              </a:rPr>
              <a:t>Adicionalmente, si el </a:t>
            </a: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productor</a:t>
            </a:r>
          </a:p>
          <a:p>
            <a:pPr lvl="0" algn="just" fontAlgn="base">
              <a:spcBef>
                <a:spcPct val="0"/>
              </a:spcBef>
              <a:spcAft>
                <a:spcPct val="0"/>
              </a:spcAft>
              <a:defRPr/>
            </a:pP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 </a:t>
            </a:r>
            <a:r>
              <a:rPr lang="es-MX" sz="1400" b="1" kern="0" dirty="0">
                <a:solidFill>
                  <a:prstClr val="black"/>
                </a:solidFill>
                <a:latin typeface="Arial" panose="020B0604020202020204" pitchFamily="34" charset="0"/>
                <a:ea typeface="Tahoma" pitchFamily="34" charset="0"/>
                <a:cs typeface="Arial" panose="020B0604020202020204" pitchFamily="34" charset="0"/>
              </a:rPr>
              <a:t>pertenece a algún grupo étnico</a:t>
            </a: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a:t>
            </a:r>
          </a:p>
          <a:p>
            <a:pPr lvl="0" algn="just" fontAlgn="base">
              <a:spcBef>
                <a:spcPct val="0"/>
              </a:spcBef>
              <a:spcAft>
                <a:spcPct val="0"/>
              </a:spcAft>
              <a:defRPr/>
            </a:pP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 </a:t>
            </a:r>
            <a:r>
              <a:rPr lang="es-MX" sz="1400" b="1" kern="0" dirty="0">
                <a:solidFill>
                  <a:prstClr val="black"/>
                </a:solidFill>
                <a:latin typeface="Arial" panose="020B0604020202020204" pitchFamily="34" charset="0"/>
                <a:ea typeface="Tahoma" pitchFamily="34" charset="0"/>
                <a:cs typeface="Arial" panose="020B0604020202020204" pitchFamily="34" charset="0"/>
              </a:rPr>
              <a:t>que elabora una pieza tradicional </a:t>
            </a:r>
            <a:endParaRPr lang="es-MX" sz="1400" b="1" kern="0" dirty="0" smtClean="0">
              <a:solidFill>
                <a:prstClr val="black"/>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o </a:t>
            </a:r>
            <a:r>
              <a:rPr lang="es-MX" sz="1400" b="1" kern="0" dirty="0">
                <a:solidFill>
                  <a:prstClr val="black"/>
                </a:solidFill>
                <a:latin typeface="Arial" panose="020B0604020202020204" pitchFamily="34" charset="0"/>
                <a:ea typeface="Tahoma" pitchFamily="34" charset="0"/>
                <a:cs typeface="Arial" panose="020B0604020202020204" pitchFamily="34" charset="0"/>
              </a:rPr>
              <a:t>tradicional con innovación, se </a:t>
            </a:r>
            <a:endParaRPr lang="es-MX" sz="1400" b="1" kern="0" dirty="0" smtClean="0">
              <a:solidFill>
                <a:prstClr val="black"/>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agregan </a:t>
            </a:r>
            <a:r>
              <a:rPr lang="es-MX" sz="1400" b="1" kern="0" dirty="0">
                <a:solidFill>
                  <a:prstClr val="black"/>
                </a:solidFill>
                <a:latin typeface="Arial" panose="020B0604020202020204" pitchFamily="34" charset="0"/>
                <a:ea typeface="Tahoma" pitchFamily="34" charset="0"/>
                <a:cs typeface="Arial" panose="020B0604020202020204" pitchFamily="34" charset="0"/>
              </a:rPr>
              <a:t>20 puntos más al total de </a:t>
            </a: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su calificación</a:t>
            </a:r>
            <a:r>
              <a:rPr lang="es-MX" sz="1400" b="1" kern="0" dirty="0" smtClean="0">
                <a:solidFill>
                  <a:srgbClr val="C00000"/>
                </a:solidFill>
                <a:latin typeface="Arial" panose="020B0604020202020204" pitchFamily="34" charset="0"/>
                <a:ea typeface="Tahoma" pitchFamily="34" charset="0"/>
                <a:cs typeface="Arial" panose="020B0604020202020204" pitchFamily="34" charset="0"/>
              </a:rPr>
              <a:t>. </a:t>
            </a:r>
            <a:endParaRPr lang="es-MX" sz="1400" b="1" kern="0" dirty="0">
              <a:solidFill>
                <a:srgbClr val="C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C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C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C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C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b="1" kern="0" dirty="0">
                <a:solidFill>
                  <a:prstClr val="black"/>
                </a:solidFill>
                <a:latin typeface="Arial" panose="020B0604020202020204" pitchFamily="34" charset="0"/>
                <a:ea typeface="Tahoma" pitchFamily="34" charset="0"/>
                <a:cs typeface="Arial" panose="020B0604020202020204" pitchFamily="34" charset="0"/>
              </a:rPr>
              <a:t>A continuación se presenta </a:t>
            </a:r>
            <a:endParaRPr lang="es-MX" sz="1400" b="1" kern="0" dirty="0" smtClean="0">
              <a:solidFill>
                <a:prstClr val="black"/>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la </a:t>
            </a:r>
            <a:r>
              <a:rPr lang="es-MX" sz="1400" b="1" kern="0" dirty="0">
                <a:solidFill>
                  <a:prstClr val="black"/>
                </a:solidFill>
                <a:latin typeface="Arial" panose="020B0604020202020204" pitchFamily="34" charset="0"/>
                <a:ea typeface="Tahoma" pitchFamily="34" charset="0"/>
                <a:cs typeface="Arial" panose="020B0604020202020204" pitchFamily="34" charset="0"/>
              </a:rPr>
              <a:t>Matriz DAM y ejemplos de </a:t>
            </a:r>
            <a:endParaRPr lang="es-MX" sz="1400" b="1" kern="0" dirty="0" smtClean="0">
              <a:solidFill>
                <a:prstClr val="black"/>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b="1" kern="0" dirty="0" smtClean="0">
                <a:solidFill>
                  <a:prstClr val="black"/>
                </a:solidFill>
                <a:latin typeface="Arial" panose="020B0604020202020204" pitchFamily="34" charset="0"/>
                <a:ea typeface="Tahoma" pitchFamily="34" charset="0"/>
                <a:cs typeface="Arial" panose="020B0604020202020204" pitchFamily="34" charset="0"/>
              </a:rPr>
              <a:t>su aplicación</a:t>
            </a:r>
            <a:r>
              <a:rPr lang="es-MX" sz="1400" kern="0" dirty="0">
                <a:solidFill>
                  <a:prstClr val="black"/>
                </a:solidFill>
                <a:latin typeface="Arial" panose="020B0604020202020204" pitchFamily="34" charset="0"/>
                <a:ea typeface="Tahoma" pitchFamily="34" charset="0"/>
                <a:cs typeface="Arial" panose="020B0604020202020204" pitchFamily="34" charset="0"/>
              </a:rPr>
              <a:t>:</a:t>
            </a:r>
          </a:p>
          <a:p>
            <a:pPr lvl="0" algn="just" fontAlgn="base">
              <a:spcBef>
                <a:spcPct val="0"/>
              </a:spcBef>
              <a:spcAft>
                <a:spcPct val="0"/>
              </a:spcAft>
              <a:defRPr/>
            </a:pPr>
            <a:endParaRPr lang="es-MX" sz="1400" b="1" kern="0" dirty="0">
              <a:solidFill>
                <a:srgbClr val="C00000"/>
              </a:solidFill>
              <a:latin typeface="Arial" panose="020B0604020202020204" pitchFamily="34" charset="0"/>
              <a:ea typeface="Tahoma" pitchFamily="34" charset="0"/>
              <a:cs typeface="Arial" panose="020B0604020202020204" pitchFamily="34"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193" y="81686"/>
            <a:ext cx="942691" cy="942691"/>
          </a:xfrm>
          <a:prstGeom prst="rect">
            <a:avLst/>
          </a:prstGeom>
        </p:spPr>
      </p:pic>
      <p:pic>
        <p:nvPicPr>
          <p:cNvPr id="14" name="Imagen 13"/>
          <p:cNvPicPr>
            <a:picLocks noChangeAspect="1"/>
          </p:cNvPicPr>
          <p:nvPr/>
        </p:nvPicPr>
        <p:blipFill>
          <a:blip r:embed="rId5"/>
          <a:stretch>
            <a:fillRect/>
          </a:stretch>
        </p:blipFill>
        <p:spPr>
          <a:xfrm>
            <a:off x="3255218" y="5921386"/>
            <a:ext cx="1908213" cy="42676"/>
          </a:xfrm>
          <a:prstGeom prst="rect">
            <a:avLst/>
          </a:prstGeom>
        </p:spPr>
      </p:pic>
      <p:pic>
        <p:nvPicPr>
          <p:cNvPr id="15" name="Imagen 14"/>
          <p:cNvPicPr>
            <a:picLocks noChangeAspect="1"/>
          </p:cNvPicPr>
          <p:nvPr/>
        </p:nvPicPr>
        <p:blipFill>
          <a:blip r:embed="rId6"/>
          <a:stretch>
            <a:fillRect/>
          </a:stretch>
        </p:blipFill>
        <p:spPr>
          <a:xfrm>
            <a:off x="1000009" y="5921385"/>
            <a:ext cx="1908213" cy="42676"/>
          </a:xfrm>
          <a:prstGeom prst="rect">
            <a:avLst/>
          </a:prstGeom>
        </p:spPr>
      </p:pic>
      <p:sp>
        <p:nvSpPr>
          <p:cNvPr id="2" name="Marcador de número de diapositiva 1"/>
          <p:cNvSpPr>
            <a:spLocks noGrp="1"/>
          </p:cNvSpPr>
          <p:nvPr>
            <p:ph type="sldNum" sz="quarter" idx="12"/>
          </p:nvPr>
        </p:nvSpPr>
        <p:spPr/>
        <p:txBody>
          <a:bodyPr/>
          <a:lstStyle/>
          <a:p>
            <a:fld id="{914A319A-FE6C-4C70-984C-6791CA53122B}" type="slidenum">
              <a:rPr lang="es-MX" smtClean="0"/>
              <a:t>4</a:t>
            </a:fld>
            <a:endParaRPr lang="es-MX"/>
          </a:p>
        </p:txBody>
      </p:sp>
    </p:spTree>
    <p:extLst>
      <p:ext uri="{BB962C8B-B14F-4D97-AF65-F5344CB8AC3E}">
        <p14:creationId xmlns:p14="http://schemas.microsoft.com/office/powerpoint/2010/main" val="70917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5772" y="243731"/>
            <a:ext cx="4572000" cy="738664"/>
          </a:xfrm>
          <a:prstGeom prst="rect">
            <a:avLst/>
          </a:prstGeom>
        </p:spPr>
        <p:txBody>
          <a:bodyPr>
            <a:spAutoFit/>
          </a:bodyPr>
          <a:lstStyle/>
          <a:p>
            <a:pPr lvl="0" algn="ctr"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Matriz de Diferenciación entre Artesanía y Manualidad </a:t>
            </a:r>
          </a:p>
          <a:p>
            <a:pPr lvl="0" algn="ctr"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(Matriz DAM) </a:t>
            </a:r>
          </a:p>
        </p:txBody>
      </p:sp>
      <p:graphicFrame>
        <p:nvGraphicFramePr>
          <p:cNvPr id="3" name="Tabla 2"/>
          <p:cNvGraphicFramePr>
            <a:graphicFrameLocks noGrp="1"/>
          </p:cNvGraphicFramePr>
          <p:nvPr>
            <p:extLst>
              <p:ext uri="{D42A27DB-BD31-4B8C-83A1-F6EECF244321}">
                <p14:modId xmlns:p14="http://schemas.microsoft.com/office/powerpoint/2010/main" val="1841629200"/>
              </p:ext>
            </p:extLst>
          </p:nvPr>
        </p:nvGraphicFramePr>
        <p:xfrm>
          <a:off x="924883" y="960759"/>
          <a:ext cx="7272339" cy="4984754"/>
        </p:xfrm>
        <a:graphic>
          <a:graphicData uri="http://schemas.openxmlformats.org/drawingml/2006/table">
            <a:tbl>
              <a:tblPr/>
              <a:tblGrid>
                <a:gridCol w="1094778"/>
                <a:gridCol w="1008489"/>
                <a:gridCol w="304395"/>
                <a:gridCol w="666344"/>
                <a:gridCol w="420988"/>
                <a:gridCol w="501215"/>
                <a:gridCol w="467999"/>
                <a:gridCol w="452406"/>
                <a:gridCol w="575253"/>
                <a:gridCol w="484412"/>
                <a:gridCol w="720033"/>
                <a:gridCol w="576027"/>
              </a:tblGrid>
              <a:tr h="12692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Características </a:t>
                      </a:r>
                      <a:r>
                        <a:rPr lang="es-MX" sz="800" b="1" i="0" u="none" strike="noStrike" dirty="0">
                          <a:solidFill>
                            <a:srgbClr val="000000"/>
                          </a:solidFill>
                          <a:effectLst/>
                          <a:latin typeface="Calibri" panose="020F0502020204030204" pitchFamily="34" charset="0"/>
                        </a:rPr>
                        <a:t>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PUNTUACION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VALOR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PRIORIZACIÓN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TOTAL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r>
              <a:tr h="126927">
                <a:tc v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4</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3</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2</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1</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(A*B)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r>
              <a:tr h="2183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Origen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Natural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Natural (Procesado industrialmente)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Artificial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7</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Obtención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Siembra/Cría/Manejo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Recolección/Extracción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Reciclaje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Compra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89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Forma de elaboración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Creación total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Engarzado o cosido manualmente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err="1">
                          <a:solidFill>
                            <a:srgbClr val="000000"/>
                          </a:solidFill>
                          <a:effectLst/>
                          <a:latin typeface="Calibri" panose="020F0502020204030204" pitchFamily="34" charset="0"/>
                        </a:rPr>
                        <a:t>Enfarzado</a:t>
                      </a:r>
                      <a:r>
                        <a:rPr lang="es-MX" sz="700" b="0" i="0" u="none" strike="noStrike" dirty="0">
                          <a:solidFill>
                            <a:srgbClr val="000000"/>
                          </a:solidFill>
                          <a:effectLst/>
                          <a:latin typeface="Calibri" panose="020F0502020204030204" pitchFamily="34" charset="0"/>
                        </a:rPr>
                        <a:t> o cosido con máquina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Ensamble con pegamento industrial (Incluye vaciado de moldes y solo decorado)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10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77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Herramientas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Manualmente (Incluye agujas tradicionales, telares, urdidores de hamacas, maquina de pedal, tornos, moldes tradicionales y herramientas hechas por el productor o un especialista local)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Herramientas adaptadas por el productor o alguien de la </a:t>
                      </a:r>
                      <a:r>
                        <a:rPr lang="es-MX" sz="700" b="0" i="0" u="none" strike="noStrike" dirty="0" smtClean="0">
                          <a:solidFill>
                            <a:srgbClr val="000000"/>
                          </a:solidFill>
                          <a:effectLst/>
                          <a:latin typeface="Calibri" panose="020F0502020204030204" pitchFamily="34" charset="0"/>
                        </a:rPr>
                        <a:t>región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Maquinaria eléctrica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Herramientas comerciales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13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Teñido/Pintado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Colorantes, pigmentos naturales / al natural y esmalte para vidriado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Material adquirido con color.</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Pinturas industriales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6</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Tiempo de elaboración (Incluir las horas de los procesos)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Más de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a:solidFill>
                            <a:srgbClr val="000000"/>
                          </a:solidFill>
                          <a:effectLst/>
                          <a:latin typeface="Calibri" panose="020F0502020204030204" pitchFamily="34" charset="0"/>
                        </a:rPr>
                        <a:t>De 9 a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dirty="0">
                          <a:solidFill>
                            <a:srgbClr val="000000"/>
                          </a:solidFill>
                          <a:effectLst/>
                          <a:latin typeface="Calibri" panose="020F0502020204030204" pitchFamily="34" charset="0"/>
                        </a:rPr>
                        <a:t>De 5 a 8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Hasta 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8</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Diseño 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Tradicional (Respetando forma, color e </a:t>
                      </a:r>
                      <a:r>
                        <a:rPr lang="es-MX" sz="700" b="0" i="0" u="none" strike="noStrike" dirty="0" smtClean="0">
                          <a:solidFill>
                            <a:srgbClr val="000000"/>
                          </a:solidFill>
                          <a:effectLst/>
                          <a:latin typeface="Calibri" panose="020F0502020204030204" pitchFamily="34" charset="0"/>
                        </a:rPr>
                        <a:t>iconografía </a:t>
                      </a:r>
                      <a:r>
                        <a:rPr lang="es-MX" sz="700" b="0" i="0" u="none" strike="noStrike" dirty="0">
                          <a:solidFill>
                            <a:srgbClr val="000000"/>
                          </a:solidFill>
                          <a:effectLst/>
                          <a:latin typeface="Calibri" panose="020F0502020204030204" pitchFamily="34" charset="0"/>
                        </a:rPr>
                        <a:t>de su grupo)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Tradicional con Innovación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Nuevo / </a:t>
                      </a:r>
                      <a:r>
                        <a:rPr lang="es-MX" sz="700" b="0" i="0" u="none" strike="noStrike" dirty="0" err="1">
                          <a:solidFill>
                            <a:srgbClr val="000000"/>
                          </a:solidFill>
                          <a:effectLst/>
                          <a:latin typeface="Calibri" panose="020F0502020204030204" pitchFamily="34" charset="0"/>
                        </a:rPr>
                        <a:t>Neoartesanía</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Estilos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smtClean="0">
                          <a:solidFill>
                            <a:srgbClr val="000000"/>
                          </a:solidFill>
                          <a:effectLst/>
                          <a:latin typeface="Calibri" panose="020F0502020204030204" pitchFamily="34" charset="0"/>
                        </a:rPr>
                        <a:t>Representatividad</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Local /Región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Estado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País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No es representativo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Uso del </a:t>
                      </a:r>
                      <a:r>
                        <a:rPr lang="es-MX" sz="700" b="1" i="0" u="none" strike="noStrike" dirty="0" smtClean="0">
                          <a:solidFill>
                            <a:srgbClr val="000000"/>
                          </a:solidFill>
                          <a:effectLst/>
                          <a:latin typeface="Calibri" panose="020F0502020204030204" pitchFamily="34" charset="0"/>
                        </a:rPr>
                        <a:t>producto</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Ceremonial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Decorativo 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Solo decorativo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División del trabajo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Por genero o por edad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Por especialidad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Individual (Todo el proceso lo realiza una sola persona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Sin </a:t>
                      </a:r>
                      <a:r>
                        <a:rPr lang="es-MX" sz="700" b="0" i="0" u="none" strike="noStrike" dirty="0" smtClean="0">
                          <a:solidFill>
                            <a:srgbClr val="000000"/>
                          </a:solidFill>
                          <a:effectLst/>
                          <a:latin typeface="Calibri" panose="020F0502020204030204" pitchFamily="34" charset="0"/>
                        </a:rPr>
                        <a:t>división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83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Transmisión del conocimiento ¿Cómo aprendió a hacerlo?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Herencia familiar/Legado cultural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Capacitación impartida por una institución o persona externa (diseñador, comercializador o desarrollador de productos)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Autoaprendizaje (Incluye cursos en escuelas con duración de 1 año)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Cursos (En tiendas, ferias, exposiciones y revistas)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9</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6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9602">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700" b="0" i="0" u="none" strike="noStrike" dirty="0">
                          <a:solidFill>
                            <a:srgbClr val="000000"/>
                          </a:solidFill>
                          <a:effectLst/>
                          <a:latin typeface="Calibri" panose="020F0502020204030204" pitchFamily="34" charset="0"/>
                        </a:rPr>
                        <a:t>Si el productor pertenece a un grupo étnico que elabora un producto tradicional o tradicional con innovación, agregue 20 </a:t>
                      </a:r>
                      <a:r>
                        <a:rPr lang="es-MX" sz="700" b="0" i="0" u="none" strike="noStrike" dirty="0" smtClean="0">
                          <a:solidFill>
                            <a:srgbClr val="000000"/>
                          </a:solidFill>
                          <a:effectLst/>
                          <a:latin typeface="Calibri" panose="020F0502020204030204" pitchFamily="34" charset="0"/>
                        </a:rPr>
                        <a:t>puntos   </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s-MX" sz="600" b="0" i="0" u="none" strike="noStrike">
                          <a:solidFill>
                            <a:srgbClr val="000000"/>
                          </a:solidFill>
                          <a:effectLst/>
                          <a:latin typeface="Calibri" panose="020F0502020204030204" pitchFamily="34" charset="0"/>
                        </a:rPr>
                        <a:t> </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0434">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900" b="1" i="0" u="none" strike="noStrike" dirty="0">
                          <a:solidFill>
                            <a:srgbClr val="000000"/>
                          </a:solidFill>
                          <a:effectLst/>
                          <a:latin typeface="Calibri" panose="020F0502020204030204" pitchFamily="34" charset="0"/>
                        </a:rPr>
                        <a:t>TOTAL GENERAL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s-MX" sz="900" b="0" i="0" u="none" strike="noStrike" dirty="0">
                          <a:solidFill>
                            <a:srgbClr val="000000"/>
                          </a:solidFill>
                          <a:effectLst/>
                          <a:latin typeface="Calibri" panose="020F0502020204030204" pitchFamily="34" charset="0"/>
                        </a:rPr>
                        <a:t> </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72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s-MX" sz="600" b="0" i="0" u="none" strike="noStrike">
                        <a:solidFill>
                          <a:srgbClr val="000000"/>
                        </a:solidFill>
                        <a:effectLst/>
                        <a:latin typeface="Calibri" panose="020F0502020204030204" pitchFamily="34" charset="0"/>
                      </a:endParaRPr>
                    </a:p>
                  </a:txBody>
                  <a:tcPr marL="5007" marR="5007" marT="5007"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57407">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00" b="1" i="0" u="none" strike="noStrike" dirty="0">
                          <a:solidFill>
                            <a:srgbClr val="000000"/>
                          </a:solidFill>
                          <a:effectLst/>
                          <a:latin typeface="Calibri" panose="020F0502020204030204" pitchFamily="34" charset="0"/>
                        </a:rPr>
                        <a:t>Rangos de clasificación </a:t>
                      </a:r>
                    </a:p>
                  </a:txBody>
                  <a:tcPr marL="5007" marR="5007" marT="5007"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421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MANUALIDAD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HIBRIDO</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ARTESANIA</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269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a:solidFill>
                            <a:srgbClr val="000000"/>
                          </a:solidFill>
                          <a:effectLst/>
                          <a:latin typeface="Calibri" panose="020F0502020204030204" pitchFamily="34" charset="0"/>
                        </a:rPr>
                        <a:t>De 100 a 220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a:solidFill>
                            <a:srgbClr val="000000"/>
                          </a:solidFill>
                          <a:effectLst/>
                          <a:latin typeface="Calibri" panose="020F0502020204030204" pitchFamily="34" charset="0"/>
                        </a:rPr>
                        <a:t>De 221 a 279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280 a 420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bl>
          </a:graphicData>
        </a:graphic>
      </p:graphicFrame>
      <p:grpSp>
        <p:nvGrpSpPr>
          <p:cNvPr id="4" name="6 Grupo"/>
          <p:cNvGrpSpPr>
            <a:grpSpLocks/>
          </p:cNvGrpSpPr>
          <p:nvPr/>
        </p:nvGrpSpPr>
        <p:grpSpPr bwMode="auto">
          <a:xfrm>
            <a:off x="813435" y="5964061"/>
            <a:ext cx="7707110" cy="507747"/>
            <a:chOff x="418642" y="6170318"/>
            <a:chExt cx="8510754" cy="504826"/>
          </a:xfrm>
        </p:grpSpPr>
        <p:pic>
          <p:nvPicPr>
            <p:cNvPr id="5"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150" y="0"/>
            <a:ext cx="909659" cy="909659"/>
          </a:xfrm>
          <a:prstGeom prst="rect">
            <a:avLst/>
          </a:prstGeom>
        </p:spPr>
      </p:pic>
      <p:pic>
        <p:nvPicPr>
          <p:cNvPr id="8" name="Imagen 7"/>
          <p:cNvPicPr>
            <a:picLocks noChangeAspect="1"/>
          </p:cNvPicPr>
          <p:nvPr/>
        </p:nvPicPr>
        <p:blipFill>
          <a:blip r:embed="rId5"/>
          <a:stretch>
            <a:fillRect/>
          </a:stretch>
        </p:blipFill>
        <p:spPr>
          <a:xfrm>
            <a:off x="3606947" y="6015162"/>
            <a:ext cx="1908213" cy="42676"/>
          </a:xfrm>
          <a:prstGeom prst="rect">
            <a:avLst/>
          </a:prstGeom>
        </p:spPr>
      </p:pic>
      <p:pic>
        <p:nvPicPr>
          <p:cNvPr id="9" name="Imagen 8"/>
          <p:cNvPicPr>
            <a:picLocks noChangeAspect="1"/>
          </p:cNvPicPr>
          <p:nvPr/>
        </p:nvPicPr>
        <p:blipFill>
          <a:blip r:embed="rId6"/>
          <a:stretch>
            <a:fillRect/>
          </a:stretch>
        </p:blipFill>
        <p:spPr>
          <a:xfrm>
            <a:off x="1320742" y="6015162"/>
            <a:ext cx="1908213" cy="42676"/>
          </a:xfrm>
          <a:prstGeom prst="rect">
            <a:avLst/>
          </a:prstGeom>
        </p:spPr>
      </p:pic>
      <p:sp>
        <p:nvSpPr>
          <p:cNvPr id="10" name="Marcador de número de diapositiva 9"/>
          <p:cNvSpPr>
            <a:spLocks noGrp="1"/>
          </p:cNvSpPr>
          <p:nvPr>
            <p:ph type="sldNum" sz="quarter" idx="12"/>
          </p:nvPr>
        </p:nvSpPr>
        <p:spPr/>
        <p:txBody>
          <a:bodyPr/>
          <a:lstStyle/>
          <a:p>
            <a:fld id="{914A319A-FE6C-4C70-984C-6791CA53122B}" type="slidenum">
              <a:rPr lang="es-MX" smtClean="0"/>
              <a:t>5</a:t>
            </a:fld>
            <a:endParaRPr lang="es-MX"/>
          </a:p>
        </p:txBody>
      </p:sp>
    </p:spTree>
    <p:extLst>
      <p:ext uri="{BB962C8B-B14F-4D97-AF65-F5344CB8AC3E}">
        <p14:creationId xmlns:p14="http://schemas.microsoft.com/office/powerpoint/2010/main" val="8481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extLst>
              <a:ext uri="{28A0092B-C50C-407E-A947-70E740481C1C}">
                <a14:useLocalDpi xmlns:a14="http://schemas.microsoft.com/office/drawing/2010/main" val="0"/>
              </a:ext>
            </a:extLst>
          </a:blip>
          <a:srcRect l="12109" t="79202" r="75449" b="6046"/>
          <a:stretch>
            <a:fillRect/>
          </a:stretch>
        </p:blipFill>
        <p:spPr bwMode="auto">
          <a:xfrm rot="5400000">
            <a:off x="1435100" y="-68262"/>
            <a:ext cx="6572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421082" y="51842"/>
            <a:ext cx="4572000" cy="769441"/>
          </a:xfrm>
          <a:prstGeom prst="rect">
            <a:avLst/>
          </a:prstGeom>
        </p:spPr>
        <p:txBody>
          <a:bodyPr>
            <a:spAutoFit/>
          </a:bodyPr>
          <a:lstStyle/>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Producto a Evaluar: </a:t>
            </a:r>
            <a:r>
              <a:rPr lang="es-MX" sz="1100" kern="0" dirty="0">
                <a:solidFill>
                  <a:srgbClr val="000000"/>
                </a:solidFill>
                <a:latin typeface="Arial" panose="020B0604020202020204" pitchFamily="34" charset="0"/>
                <a:ea typeface="Tahoma" pitchFamily="34" charset="0"/>
                <a:cs typeface="Arial" panose="020B0604020202020204" pitchFamily="34" charset="0"/>
              </a:rPr>
              <a:t>Caja de </a:t>
            </a:r>
            <a:r>
              <a:rPr lang="es-MX" sz="1100" kern="0" dirty="0" err="1">
                <a:solidFill>
                  <a:srgbClr val="000000"/>
                </a:solidFill>
                <a:latin typeface="Arial" panose="020B0604020202020204" pitchFamily="34" charset="0"/>
                <a:ea typeface="Tahoma" pitchFamily="34" charset="0"/>
                <a:cs typeface="Arial" panose="020B0604020202020204" pitchFamily="34" charset="0"/>
              </a:rPr>
              <a:t>Olinalá</a:t>
            </a:r>
            <a:endParaRPr lang="es-MX" sz="1100" kern="0" dirty="0">
              <a:solidFill>
                <a:srgbClr val="000000"/>
              </a:solidFill>
              <a:latin typeface="Arial" panose="020B0604020202020204" pitchFamily="34" charset="0"/>
              <a:ea typeface="Tahoma" pitchFamily="34" charset="0"/>
              <a:cs typeface="Arial" panose="020B0604020202020204" pitchFamily="34" charset="0"/>
            </a:endParaRPr>
          </a:p>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Origen: </a:t>
            </a:r>
            <a:r>
              <a:rPr lang="es-MX" sz="1100" kern="0" dirty="0" err="1">
                <a:solidFill>
                  <a:srgbClr val="000000"/>
                </a:solidFill>
                <a:latin typeface="Arial" panose="020B0604020202020204" pitchFamily="34" charset="0"/>
                <a:ea typeface="Tahoma" pitchFamily="34" charset="0"/>
                <a:cs typeface="Arial" panose="020B0604020202020204" pitchFamily="34" charset="0"/>
              </a:rPr>
              <a:t>Olinalá</a:t>
            </a:r>
            <a:r>
              <a:rPr lang="es-MX" sz="1100" kern="0" dirty="0">
                <a:solidFill>
                  <a:srgbClr val="000000"/>
                </a:solidFill>
                <a:latin typeface="Arial" panose="020B0604020202020204" pitchFamily="34" charset="0"/>
                <a:ea typeface="Tahoma" pitchFamily="34" charset="0"/>
                <a:cs typeface="Arial" panose="020B0604020202020204" pitchFamily="34" charset="0"/>
              </a:rPr>
              <a:t>, Guerrero</a:t>
            </a:r>
          </a:p>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Materia prima Principal: </a:t>
            </a:r>
            <a:r>
              <a:rPr lang="es-MX" sz="1100" kern="0" dirty="0">
                <a:solidFill>
                  <a:srgbClr val="000000"/>
                </a:solidFill>
                <a:latin typeface="Arial" panose="020B0604020202020204" pitchFamily="34" charset="0"/>
                <a:ea typeface="Tahoma" pitchFamily="34" charset="0"/>
                <a:cs typeface="Arial" panose="020B0604020202020204" pitchFamily="34" charset="0"/>
              </a:rPr>
              <a:t>Tierras</a:t>
            </a:r>
          </a:p>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Rama</a:t>
            </a:r>
            <a:r>
              <a:rPr lang="es-MX" sz="1100" kern="0" dirty="0">
                <a:solidFill>
                  <a:srgbClr val="000000"/>
                </a:solidFill>
                <a:latin typeface="Arial" panose="020B0604020202020204" pitchFamily="34" charset="0"/>
                <a:ea typeface="Tahoma" pitchFamily="34" charset="0"/>
                <a:cs typeface="Arial" panose="020B0604020202020204" pitchFamily="34" charset="0"/>
              </a:rPr>
              <a:t>: Maque y Laca</a:t>
            </a:r>
          </a:p>
        </p:txBody>
      </p:sp>
      <p:graphicFrame>
        <p:nvGraphicFramePr>
          <p:cNvPr id="4" name="Tabla 3"/>
          <p:cNvGraphicFramePr>
            <a:graphicFrameLocks noGrp="1"/>
          </p:cNvGraphicFramePr>
          <p:nvPr>
            <p:extLst>
              <p:ext uri="{D42A27DB-BD31-4B8C-83A1-F6EECF244321}">
                <p14:modId xmlns:p14="http://schemas.microsoft.com/office/powerpoint/2010/main" val="1957064636"/>
              </p:ext>
            </p:extLst>
          </p:nvPr>
        </p:nvGraphicFramePr>
        <p:xfrm>
          <a:off x="1179945" y="908909"/>
          <a:ext cx="7272339" cy="4999046"/>
        </p:xfrm>
        <a:graphic>
          <a:graphicData uri="http://schemas.openxmlformats.org/drawingml/2006/table">
            <a:tbl>
              <a:tblPr/>
              <a:tblGrid>
                <a:gridCol w="1094778"/>
                <a:gridCol w="1008489"/>
                <a:gridCol w="304395"/>
                <a:gridCol w="666344"/>
                <a:gridCol w="420988"/>
                <a:gridCol w="501215"/>
                <a:gridCol w="467999"/>
                <a:gridCol w="452406"/>
                <a:gridCol w="575253"/>
                <a:gridCol w="484412"/>
                <a:gridCol w="720033"/>
                <a:gridCol w="576027"/>
              </a:tblGrid>
              <a:tr h="12692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Características </a:t>
                      </a:r>
                      <a:r>
                        <a:rPr lang="es-MX" sz="800" b="1" i="0" u="none" strike="noStrike" dirty="0">
                          <a:solidFill>
                            <a:srgbClr val="000000"/>
                          </a:solidFill>
                          <a:effectLst/>
                          <a:latin typeface="Calibri" panose="020F0502020204030204" pitchFamily="34" charset="0"/>
                        </a:rPr>
                        <a:t>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PUNTUACION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VALOR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PRIORIZACIÓN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TOTAL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r>
              <a:tr h="126927">
                <a:tc v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4</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3</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2</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1</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(A*B)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Origen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Natural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Natural (Procesado industrialmente)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Artificial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7</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28</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Obtención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Siembra/Cría/Manejo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Recolección/Extracción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Reciclaje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Compra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3</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89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Forma de elaboración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Creación total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Engarzado o cosido manualmente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smtClean="0">
                          <a:solidFill>
                            <a:srgbClr val="000000"/>
                          </a:solidFill>
                          <a:effectLst/>
                          <a:latin typeface="Calibri" panose="020F0502020204030204" pitchFamily="34" charset="0"/>
                        </a:rPr>
                        <a:t>Engarzado </a:t>
                      </a:r>
                      <a:r>
                        <a:rPr lang="es-MX" sz="700" b="0" i="0" u="none" strike="noStrike" dirty="0">
                          <a:solidFill>
                            <a:srgbClr val="000000"/>
                          </a:solidFill>
                          <a:effectLst/>
                          <a:latin typeface="Calibri" panose="020F0502020204030204" pitchFamily="34" charset="0"/>
                        </a:rPr>
                        <a:t>o cosido con máquina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Ensamble con pegamento industrial (Incluye vaciado de moldes y solo decorado)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10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40</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778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Herramientas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Manualmente (Incluye agujas tradicionales, telares, urdidores de hamacas, maquina de pedal, tornos, moldes tradicionales y herramientas hechas por el productor o un especialista local)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Herramientas adaptadas por el productor o alguien de la </a:t>
                      </a:r>
                      <a:r>
                        <a:rPr lang="es-MX" sz="700" b="0" i="0" u="none" strike="noStrike" dirty="0" smtClean="0">
                          <a:solidFill>
                            <a:srgbClr val="000000"/>
                          </a:solidFill>
                          <a:effectLst/>
                          <a:latin typeface="Calibri" panose="020F0502020204030204" pitchFamily="34" charset="0"/>
                        </a:rPr>
                        <a:t>región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Maquinaria eléctrica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Herramientas comerciales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13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52</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Teñido/Pintado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Colorantes, pigmentos naturales / al natural y esmalte para vidriado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Material adquirido con </a:t>
                      </a:r>
                      <a:r>
                        <a:rPr lang="es-MX" sz="700" b="0" i="0" u="none" strike="noStrike" dirty="0" smtClean="0">
                          <a:solidFill>
                            <a:srgbClr val="000000"/>
                          </a:solidFill>
                          <a:effectLst/>
                          <a:latin typeface="Calibri" panose="020F0502020204030204" pitchFamily="34" charset="0"/>
                        </a:rPr>
                        <a:t>color</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Pinturas industriales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6</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6</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Tiempo de elaboración (Incluir las horas de los procesos)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Más de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pt-BR"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a:solidFill>
                            <a:srgbClr val="000000"/>
                          </a:solidFill>
                          <a:effectLst/>
                          <a:latin typeface="Calibri" panose="020F0502020204030204" pitchFamily="34" charset="0"/>
                        </a:rPr>
                        <a:t>De 9 a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dirty="0">
                          <a:solidFill>
                            <a:srgbClr val="000000"/>
                          </a:solidFill>
                          <a:effectLst/>
                          <a:latin typeface="Calibri" panose="020F0502020204030204" pitchFamily="34" charset="0"/>
                        </a:rPr>
                        <a:t>De 5 a 8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Hasta 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8</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32</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Diseño 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Tradicional (Respetando forma, color e </a:t>
                      </a:r>
                      <a:r>
                        <a:rPr lang="es-MX" sz="700" b="0" i="0" u="none" strike="noStrike" dirty="0" smtClean="0">
                          <a:solidFill>
                            <a:srgbClr val="000000"/>
                          </a:solidFill>
                          <a:effectLst/>
                          <a:latin typeface="Calibri" panose="020F0502020204030204" pitchFamily="34" charset="0"/>
                        </a:rPr>
                        <a:t>iconografía </a:t>
                      </a:r>
                      <a:r>
                        <a:rPr lang="es-MX" sz="700" b="0" i="0" u="none" strike="noStrike" dirty="0">
                          <a:solidFill>
                            <a:srgbClr val="000000"/>
                          </a:solidFill>
                          <a:effectLst/>
                          <a:latin typeface="Calibri" panose="020F0502020204030204" pitchFamily="34" charset="0"/>
                        </a:rPr>
                        <a:t>de su grupo)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Tradicional con Innovación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Nuevo / </a:t>
                      </a:r>
                      <a:r>
                        <a:rPr lang="es-MX" sz="700" b="0" i="0" u="none" strike="noStrike" dirty="0" err="1">
                          <a:solidFill>
                            <a:srgbClr val="000000"/>
                          </a:solidFill>
                          <a:effectLst/>
                          <a:latin typeface="Calibri" panose="020F0502020204030204" pitchFamily="34" charset="0"/>
                        </a:rPr>
                        <a:t>Neoartesanía</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Estilos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80</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smtClean="0">
                          <a:solidFill>
                            <a:srgbClr val="000000"/>
                          </a:solidFill>
                          <a:effectLst/>
                          <a:latin typeface="Calibri" panose="020F0502020204030204" pitchFamily="34" charset="0"/>
                        </a:rPr>
                        <a:t>Representatividad</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Local /Región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Estado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País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No es representativo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MX" sz="800" b="1" i="0" u="none" strike="noStrike" kern="1200" dirty="0">
                          <a:solidFill>
                            <a:srgbClr val="000000"/>
                          </a:solidFill>
                          <a:effectLst/>
                          <a:latin typeface="Calibri" panose="020F0502020204030204" pitchFamily="34" charset="0"/>
                          <a:ea typeface="+mn-ea"/>
                          <a:cs typeface="+mn-cs"/>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s-MX" sz="800" b="1" i="0" u="none" strike="noStrike" kern="1200" dirty="0">
                          <a:solidFill>
                            <a:srgbClr val="000000"/>
                          </a:solidFill>
                          <a:effectLst/>
                          <a:latin typeface="Calibri" panose="020F0502020204030204" pitchFamily="34" charset="0"/>
                          <a:ea typeface="+mn-ea"/>
                          <a:cs typeface="+mn-cs"/>
                        </a:rPr>
                        <a:t> </a:t>
                      </a:r>
                      <a:r>
                        <a:rPr lang="es-MX" sz="800" b="1" i="0" u="none" strike="noStrike" kern="1200" dirty="0" smtClean="0">
                          <a:solidFill>
                            <a:srgbClr val="000000"/>
                          </a:solidFill>
                          <a:effectLst/>
                          <a:latin typeface="Calibri" panose="020F0502020204030204" pitchFamily="34" charset="0"/>
                          <a:ea typeface="+mn-ea"/>
                          <a:cs typeface="+mn-cs"/>
                        </a:rPr>
                        <a:t>80</a:t>
                      </a:r>
                      <a:endParaRPr lang="es-MX" sz="800" b="1" i="0" u="none" strike="noStrike" kern="1200" dirty="0">
                        <a:solidFill>
                          <a:srgbClr val="000000"/>
                        </a:solidFill>
                        <a:effectLst/>
                        <a:latin typeface="Calibri" panose="020F0502020204030204" pitchFamily="34" charset="0"/>
                        <a:ea typeface="+mn-ea"/>
                        <a:cs typeface="+mn-cs"/>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Uso del </a:t>
                      </a:r>
                      <a:r>
                        <a:rPr lang="es-MX" sz="700" b="1" i="0" u="none" strike="noStrike" dirty="0" smtClean="0">
                          <a:solidFill>
                            <a:srgbClr val="000000"/>
                          </a:solidFill>
                          <a:effectLst/>
                          <a:latin typeface="Calibri" panose="020F0502020204030204" pitchFamily="34" charset="0"/>
                        </a:rPr>
                        <a:t>producto</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Ceremonial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Decorativo 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Solo decorativo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3</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6</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División del trabajo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Por genero o por edad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Por especialidad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Individual (Todo el proceso lo realiza una sola persona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Sin </a:t>
                      </a:r>
                      <a:r>
                        <a:rPr lang="es-MX" sz="700" b="0" i="0" u="none" strike="noStrike" dirty="0" smtClean="0">
                          <a:solidFill>
                            <a:srgbClr val="000000"/>
                          </a:solidFill>
                          <a:effectLst/>
                          <a:latin typeface="Calibri" panose="020F0502020204030204" pitchFamily="34" charset="0"/>
                        </a:rPr>
                        <a:t>división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3</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smtClean="0">
                          <a:solidFill>
                            <a:srgbClr val="000000"/>
                          </a:solidFill>
                          <a:effectLst/>
                          <a:latin typeface="Calibri" panose="020F0502020204030204" pitchFamily="34" charset="0"/>
                        </a:rPr>
                        <a:t>2</a:t>
                      </a:r>
                      <a:endParaRPr lang="es-MX" sz="9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6</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833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Transmisión del conocimiento ¿Cómo aprendió a hacerlo?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Herencia familiar/Legado cultural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Capacitación impartida por una institución o persona externa (diseñador, comercializador o desarrollador de productos)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Autoaprendizaje (Incluye cursos en escuelas con duración de 1 año)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Cursos (En tiendas, ferias, exposiciones y revistas)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4</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9</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36</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9591">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700" b="0" i="0" u="none" strike="noStrike" dirty="0">
                          <a:solidFill>
                            <a:srgbClr val="000000"/>
                          </a:solidFill>
                          <a:effectLst/>
                          <a:latin typeface="Calibri" panose="020F0502020204030204" pitchFamily="34" charset="0"/>
                        </a:rPr>
                        <a:t>Si el productor pertenece a un grupo étnico que elabora un producto tradicional o tradicional con innovación, agregue 20 puntos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s-MX" sz="600" b="0" i="0" u="none" strike="noStrike" dirty="0">
                          <a:solidFill>
                            <a:srgbClr val="000000"/>
                          </a:solidFill>
                          <a:effectLst/>
                          <a:latin typeface="Calibri" panose="020F0502020204030204" pitchFamily="34" charset="0"/>
                        </a:rPr>
                        <a:t> </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0422">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900" b="1" i="0" u="none" strike="noStrike" dirty="0">
                          <a:solidFill>
                            <a:srgbClr val="000000"/>
                          </a:solidFill>
                          <a:effectLst/>
                          <a:latin typeface="Calibri" panose="020F0502020204030204" pitchFamily="34" charset="0"/>
                        </a:rPr>
                        <a:t>TOTAL </a:t>
                      </a:r>
                      <a:r>
                        <a:rPr lang="es-MX" sz="900" b="1" i="0" u="none" strike="noStrike" dirty="0" smtClean="0">
                          <a:solidFill>
                            <a:srgbClr val="000000"/>
                          </a:solidFill>
                          <a:effectLst/>
                          <a:latin typeface="Calibri" panose="020F0502020204030204" pitchFamily="34" charset="0"/>
                        </a:rPr>
                        <a:t>GENERAL  </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369</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16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57406">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00" b="1" i="0" u="none" strike="noStrike" dirty="0">
                          <a:solidFill>
                            <a:srgbClr val="000000"/>
                          </a:solidFill>
                          <a:effectLst/>
                          <a:latin typeface="Calibri" panose="020F0502020204030204" pitchFamily="34" charset="0"/>
                        </a:rPr>
                        <a:t>Rangos de clasificación </a:t>
                      </a:r>
                    </a:p>
                  </a:txBody>
                  <a:tcPr marL="5007" marR="5007" marT="5007"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s-MX" sz="600" b="0" i="0" u="none" strike="noStrike" dirty="0" smtClean="0">
                          <a:solidFill>
                            <a:srgbClr val="000000"/>
                          </a:solidFill>
                          <a:effectLst/>
                          <a:latin typeface="Calibri" panose="020F0502020204030204" pitchFamily="34" charset="0"/>
                        </a:rPr>
                        <a:t>    </a:t>
                      </a:r>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4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MANUALIDAD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HIBRIDO</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ARTESANIA</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269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100 a 220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221 a 279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280 a 420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5" name="Rectángulo 4"/>
          <p:cNvSpPr/>
          <p:nvPr/>
        </p:nvSpPr>
        <p:spPr>
          <a:xfrm>
            <a:off x="121132" y="2511183"/>
            <a:ext cx="1066318" cy="461665"/>
          </a:xfrm>
          <a:prstGeom prst="rect">
            <a:avLst/>
          </a:prstGeom>
        </p:spPr>
        <p:txBody>
          <a:bodyPr wrap="none">
            <a:spAutoFit/>
          </a:bodyPr>
          <a:lstStyle/>
          <a:p>
            <a:pPr lvl="0" algn="ctr" fontAlgn="base">
              <a:spcBef>
                <a:spcPct val="0"/>
              </a:spcBef>
              <a:spcAft>
                <a:spcPct val="0"/>
              </a:spcAft>
              <a:defRPr/>
            </a:pPr>
            <a:r>
              <a:rPr lang="es-MX" sz="1200" b="1" kern="0" dirty="0">
                <a:solidFill>
                  <a:srgbClr val="000000"/>
                </a:solidFill>
                <a:latin typeface="Arial" panose="020B0604020202020204" pitchFamily="34" charset="0"/>
                <a:ea typeface="Tahoma" pitchFamily="34" charset="0"/>
                <a:cs typeface="Arial" panose="020B0604020202020204" pitchFamily="34" charset="0"/>
              </a:rPr>
              <a:t>Ejemplo de </a:t>
            </a:r>
            <a:endParaRPr lang="es-MX" sz="1200" b="1" kern="0" dirty="0" smtClean="0">
              <a:solidFill>
                <a:srgbClr val="000000"/>
              </a:solidFill>
              <a:latin typeface="Arial" panose="020B0604020202020204" pitchFamily="34" charset="0"/>
              <a:ea typeface="Tahoma" pitchFamily="34" charset="0"/>
              <a:cs typeface="Arial" panose="020B0604020202020204" pitchFamily="34" charset="0"/>
            </a:endParaRPr>
          </a:p>
          <a:p>
            <a:pPr lvl="0" algn="ctr" fontAlgn="base">
              <a:spcBef>
                <a:spcPct val="0"/>
              </a:spcBef>
              <a:spcAft>
                <a:spcPct val="0"/>
              </a:spcAft>
              <a:defRPr/>
            </a:pPr>
            <a:r>
              <a:rPr lang="es-MX" sz="1200" b="1" kern="0" dirty="0" smtClean="0">
                <a:solidFill>
                  <a:srgbClr val="000000"/>
                </a:solidFill>
                <a:latin typeface="Arial" panose="020B0604020202020204" pitchFamily="34" charset="0"/>
                <a:ea typeface="Tahoma" pitchFamily="34" charset="0"/>
                <a:cs typeface="Arial" panose="020B0604020202020204" pitchFamily="34" charset="0"/>
              </a:rPr>
              <a:t>aplicación </a:t>
            </a:r>
            <a:r>
              <a:rPr lang="es-MX" sz="1200" b="1" kern="0" dirty="0">
                <a:solidFill>
                  <a:srgbClr val="000000"/>
                </a:solidFill>
                <a:latin typeface="Arial" panose="020B0604020202020204" pitchFamily="34" charset="0"/>
                <a:ea typeface="Tahoma" pitchFamily="34" charset="0"/>
                <a:cs typeface="Arial" panose="020B0604020202020204" pitchFamily="34" charset="0"/>
              </a:rPr>
              <a:t>1</a:t>
            </a:r>
          </a:p>
        </p:txBody>
      </p:sp>
      <p:grpSp>
        <p:nvGrpSpPr>
          <p:cNvPr id="6" name="6 Grupo"/>
          <p:cNvGrpSpPr>
            <a:grpSpLocks/>
          </p:cNvGrpSpPr>
          <p:nvPr/>
        </p:nvGrpSpPr>
        <p:grpSpPr bwMode="auto">
          <a:xfrm>
            <a:off x="813435" y="5964061"/>
            <a:ext cx="7748674" cy="507747"/>
            <a:chOff x="418642" y="6170318"/>
            <a:chExt cx="8510754" cy="504826"/>
          </a:xfrm>
        </p:grpSpPr>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7971" y="0"/>
            <a:ext cx="914313" cy="914313"/>
          </a:xfrm>
          <a:prstGeom prst="rect">
            <a:avLst/>
          </a:prstGeom>
        </p:spPr>
      </p:pic>
      <p:sp>
        <p:nvSpPr>
          <p:cNvPr id="10" name="Rectángulo 9"/>
          <p:cNvSpPr/>
          <p:nvPr/>
        </p:nvSpPr>
        <p:spPr>
          <a:xfrm>
            <a:off x="5014191" y="5492728"/>
            <a:ext cx="2770188" cy="338137"/>
          </a:xfrm>
          <a:prstGeom prst="rect">
            <a:avLst/>
          </a:prstGeom>
        </p:spPr>
        <p:txBody>
          <a:bodyPr wrap="none">
            <a:spAutoFit/>
          </a:bodyPr>
          <a:lstStyle/>
          <a:p>
            <a:pPr>
              <a:defRPr/>
            </a:pPr>
            <a:r>
              <a:rPr lang="es-MX" sz="1600" b="1" kern="0" dirty="0">
                <a:solidFill>
                  <a:srgbClr val="000000"/>
                </a:solidFill>
                <a:ea typeface="Tahoma" pitchFamily="34" charset="0"/>
              </a:rPr>
              <a:t>Clasificación: ARTESANÍA</a:t>
            </a:r>
            <a:endParaRPr lang="es-MX" sz="1600" dirty="0"/>
          </a:p>
        </p:txBody>
      </p:sp>
      <p:pic>
        <p:nvPicPr>
          <p:cNvPr id="11" name="Imagen 10"/>
          <p:cNvPicPr>
            <a:picLocks noChangeAspect="1"/>
          </p:cNvPicPr>
          <p:nvPr/>
        </p:nvPicPr>
        <p:blipFill>
          <a:blip r:embed="rId6"/>
          <a:stretch>
            <a:fillRect/>
          </a:stretch>
        </p:blipFill>
        <p:spPr>
          <a:xfrm>
            <a:off x="3659457" y="6009012"/>
            <a:ext cx="1908213" cy="42676"/>
          </a:xfrm>
          <a:prstGeom prst="rect">
            <a:avLst/>
          </a:prstGeom>
        </p:spPr>
      </p:pic>
      <p:pic>
        <p:nvPicPr>
          <p:cNvPr id="12" name="Imagen 11"/>
          <p:cNvPicPr>
            <a:picLocks noChangeAspect="1"/>
          </p:cNvPicPr>
          <p:nvPr/>
        </p:nvPicPr>
        <p:blipFill>
          <a:blip r:embed="rId7"/>
          <a:stretch>
            <a:fillRect/>
          </a:stretch>
        </p:blipFill>
        <p:spPr>
          <a:xfrm>
            <a:off x="1338914" y="6009012"/>
            <a:ext cx="1908213" cy="42676"/>
          </a:xfrm>
          <a:prstGeom prst="rect">
            <a:avLst/>
          </a:prstGeom>
        </p:spPr>
      </p:pic>
      <p:sp>
        <p:nvSpPr>
          <p:cNvPr id="13" name="Marcador de número de diapositiva 12"/>
          <p:cNvSpPr>
            <a:spLocks noGrp="1"/>
          </p:cNvSpPr>
          <p:nvPr>
            <p:ph type="sldNum" sz="quarter" idx="12"/>
          </p:nvPr>
        </p:nvSpPr>
        <p:spPr/>
        <p:txBody>
          <a:bodyPr/>
          <a:lstStyle/>
          <a:p>
            <a:fld id="{914A319A-FE6C-4C70-984C-6791CA53122B}" type="slidenum">
              <a:rPr lang="es-MX" smtClean="0"/>
              <a:t>6</a:t>
            </a:fld>
            <a:endParaRPr lang="es-MX"/>
          </a:p>
        </p:txBody>
      </p:sp>
    </p:spTree>
    <p:extLst>
      <p:ext uri="{BB962C8B-B14F-4D97-AF65-F5344CB8AC3E}">
        <p14:creationId xmlns:p14="http://schemas.microsoft.com/office/powerpoint/2010/main" val="2106336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4791" y="62240"/>
            <a:ext cx="5288973" cy="5940088"/>
          </a:xfrm>
          <a:prstGeom prst="rect">
            <a:avLst/>
          </a:prstGeom>
        </p:spPr>
        <p:txBody>
          <a:bodyPr wrap="square">
            <a:spAutoFit/>
          </a:bodyPr>
          <a:lstStyle/>
          <a:p>
            <a:pPr lvl="0" algn="just"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 Qué se entiende por ARTESANIA?</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“Es un objeto o producto de identidad cultural comunitaria, hecho por procesos manuales continuos, auxiliados por implementos rudimentarios y algunos de función mecánica que aligeran ciertas tareas. La materia prima básica transformada generalmente es obtenida  en la región donde habita el artesano. El dominio de las técnicas tradicionales de patrimonio comunitario permite al artesano crear diferentes objetos de variada calidad y maestría, imprimiéndoles además valores simbólicos e ideológicos de la cultura local. La artesanía se crea como producto duradero o efímero, y su función original esta determinada en el nivel social y cultural; en este sentido, puede destinarse para uso doméstico, ceremonial, ornato, vestuario o bien, como implemento de trabajo. En la actualidad, la producción de artesanía se encamina cada vez más hacia la comercialización. La apropiación y dominio de las materias primas nativas hace que los productos artesanales tengan una identidad comunitaria o regional muy propia, misma que permite crear una línea de productos con formas y diseños decorativos particulares que los distingue de otros.”</a:t>
            </a:r>
            <a:r>
              <a:rPr lang="es-MX" sz="1000" kern="0" dirty="0">
                <a:solidFill>
                  <a:srgbClr val="000000"/>
                </a:solidFill>
                <a:latin typeface="Arial" panose="020B0604020202020204" pitchFamily="34" charset="0"/>
                <a:ea typeface="Tahoma" pitchFamily="34" charset="0"/>
                <a:cs typeface="Arial" panose="020B0604020202020204" pitchFamily="34" charset="0"/>
              </a:rPr>
              <a:t>[1]</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endParaRPr lang="es-MX" sz="1400" kern="0" dirty="0">
              <a:solidFill>
                <a:srgbClr val="000000"/>
              </a:solidFill>
              <a:latin typeface="Arial" panose="020B0604020202020204" pitchFamily="34" charset="0"/>
              <a:ea typeface="Tahoma" pitchFamily="34" charset="0"/>
              <a:cs typeface="Arial" panose="020B0604020202020204" pitchFamily="34" charset="0"/>
            </a:endParaRPr>
          </a:p>
          <a:p>
            <a:pPr lvl="0" algn="just" fontAlgn="base">
              <a:spcBef>
                <a:spcPct val="0"/>
              </a:spcBef>
              <a:spcAft>
                <a:spcPct val="0"/>
              </a:spcAft>
              <a:defRPr/>
            </a:pPr>
            <a:r>
              <a:rPr lang="es-MX" sz="1000" kern="0" dirty="0">
                <a:solidFill>
                  <a:srgbClr val="000000"/>
                </a:solidFill>
                <a:latin typeface="Arial" panose="020B0604020202020204" pitchFamily="34" charset="0"/>
                <a:ea typeface="Tahoma" pitchFamily="34" charset="0"/>
                <a:cs typeface="Arial" panose="020B0604020202020204" pitchFamily="34" charset="0"/>
              </a:rPr>
              <a:t>[1] Definición de Artesanía. Grupo Impulsor Artesanía y Manualidad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Marta </a:t>
            </a:r>
            <a:r>
              <a:rPr lang="es-MX" sz="1000" kern="0" dirty="0" err="1">
                <a:solidFill>
                  <a:srgbClr val="000000"/>
                </a:solidFill>
                <a:latin typeface="Arial" panose="020B0604020202020204" pitchFamily="34" charset="0"/>
                <a:ea typeface="Tahoma" pitchFamily="34" charset="0"/>
                <a:cs typeface="Arial" panose="020B0604020202020204" pitchFamily="34" charset="0"/>
              </a:rPr>
              <a:t>Turok</a:t>
            </a:r>
            <a:r>
              <a:rPr lang="es-MX" sz="1000" kern="0" dirty="0">
                <a:solidFill>
                  <a:srgbClr val="000000"/>
                </a:solidFill>
                <a:latin typeface="Arial" panose="020B0604020202020204" pitchFamily="34" charset="0"/>
                <a:ea typeface="Tahoma" pitchFamily="34" charset="0"/>
                <a:cs typeface="Arial" panose="020B0604020202020204" pitchFamily="34" charset="0"/>
              </a:rPr>
              <a:t>,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Luz Elena Arroyo,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Arturo Gómez, Arq. Nelly Hernández, y Arq. René Carrillo). Manual de Diferenciación entre Artesanía y Manualidad (pp14).</a:t>
            </a:r>
          </a:p>
          <a:p>
            <a:pPr lvl="0"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9143" y="58847"/>
            <a:ext cx="914313" cy="914313"/>
          </a:xfrm>
          <a:prstGeom prst="rect">
            <a:avLst/>
          </a:prstGeom>
        </p:spPr>
      </p:pic>
      <p:grpSp>
        <p:nvGrpSpPr>
          <p:cNvPr id="5" name="6 Grupo"/>
          <p:cNvGrpSpPr>
            <a:grpSpLocks/>
          </p:cNvGrpSpPr>
          <p:nvPr/>
        </p:nvGrpSpPr>
        <p:grpSpPr bwMode="auto">
          <a:xfrm>
            <a:off x="813435" y="5964061"/>
            <a:ext cx="7748674" cy="507747"/>
            <a:chOff x="418642" y="6170318"/>
            <a:chExt cx="8510754" cy="504826"/>
          </a:xfrm>
        </p:grpSpPr>
        <p:pic>
          <p:nvPicPr>
            <p:cNvPr id="6"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n 7"/>
          <p:cNvPicPr>
            <a:picLocks noChangeAspect="1"/>
          </p:cNvPicPr>
          <p:nvPr/>
        </p:nvPicPr>
        <p:blipFill>
          <a:blip r:embed="rId5"/>
          <a:stretch>
            <a:fillRect/>
          </a:stretch>
        </p:blipFill>
        <p:spPr>
          <a:xfrm>
            <a:off x="3472420" y="5900048"/>
            <a:ext cx="1908213" cy="42676"/>
          </a:xfrm>
          <a:prstGeom prst="rect">
            <a:avLst/>
          </a:prstGeom>
        </p:spPr>
      </p:pic>
      <p:pic>
        <p:nvPicPr>
          <p:cNvPr id="9" name="Imagen 8"/>
          <p:cNvPicPr>
            <a:picLocks noChangeAspect="1"/>
          </p:cNvPicPr>
          <p:nvPr/>
        </p:nvPicPr>
        <p:blipFill>
          <a:blip r:embed="rId6"/>
          <a:stretch>
            <a:fillRect/>
          </a:stretch>
        </p:blipFill>
        <p:spPr>
          <a:xfrm>
            <a:off x="1143045" y="5889379"/>
            <a:ext cx="1908213" cy="42676"/>
          </a:xfrm>
          <a:prstGeom prst="rect">
            <a:avLst/>
          </a:prstGeom>
        </p:spPr>
      </p:pic>
      <p:sp>
        <p:nvSpPr>
          <p:cNvPr id="4" name="Marcador de número de diapositiva 3"/>
          <p:cNvSpPr>
            <a:spLocks noGrp="1"/>
          </p:cNvSpPr>
          <p:nvPr>
            <p:ph type="sldNum" sz="quarter" idx="12"/>
          </p:nvPr>
        </p:nvSpPr>
        <p:spPr/>
        <p:txBody>
          <a:bodyPr/>
          <a:lstStyle/>
          <a:p>
            <a:fld id="{914A319A-FE6C-4C70-984C-6791CA53122B}" type="slidenum">
              <a:rPr lang="es-MX" smtClean="0"/>
              <a:t>7</a:t>
            </a:fld>
            <a:endParaRPr lang="es-MX"/>
          </a:p>
        </p:txBody>
      </p:sp>
    </p:spTree>
    <p:extLst>
      <p:ext uri="{BB962C8B-B14F-4D97-AF65-F5344CB8AC3E}">
        <p14:creationId xmlns:p14="http://schemas.microsoft.com/office/powerpoint/2010/main" val="402737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8"/>
          <p:cNvPicPr>
            <a:picLocks noChangeAspect="1"/>
          </p:cNvPicPr>
          <p:nvPr/>
        </p:nvPicPr>
        <p:blipFill>
          <a:blip r:embed="rId2" cstate="print">
            <a:extLst>
              <a:ext uri="{28A0092B-C50C-407E-A947-70E740481C1C}">
                <a14:useLocalDpi xmlns:a14="http://schemas.microsoft.com/office/drawing/2010/main" val="0"/>
              </a:ext>
            </a:extLst>
          </a:blip>
          <a:srcRect l="12131" t="79335" r="71429" b="6256"/>
          <a:stretch>
            <a:fillRect/>
          </a:stretch>
        </p:blipFill>
        <p:spPr bwMode="auto">
          <a:xfrm rot="5400000">
            <a:off x="1358900" y="12700"/>
            <a:ext cx="7683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712027" y="0"/>
            <a:ext cx="4572000" cy="600164"/>
          </a:xfrm>
          <a:prstGeom prst="rect">
            <a:avLst/>
          </a:prstGeom>
        </p:spPr>
        <p:txBody>
          <a:bodyPr>
            <a:spAutoFit/>
          </a:bodyPr>
          <a:lstStyle/>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Producto a Evaluar: </a:t>
            </a:r>
            <a:r>
              <a:rPr lang="es-MX" sz="1100" kern="0" dirty="0">
                <a:solidFill>
                  <a:srgbClr val="000000"/>
                </a:solidFill>
                <a:latin typeface="Arial" panose="020B0604020202020204" pitchFamily="34" charset="0"/>
                <a:ea typeface="Tahoma" pitchFamily="34" charset="0"/>
                <a:cs typeface="Arial" panose="020B0604020202020204" pitchFamily="34" charset="0"/>
              </a:rPr>
              <a:t>Muñecas de vinyl</a:t>
            </a:r>
          </a:p>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Origen: </a:t>
            </a:r>
            <a:r>
              <a:rPr lang="es-MX" sz="1100" kern="0" dirty="0">
                <a:solidFill>
                  <a:srgbClr val="000000"/>
                </a:solidFill>
                <a:latin typeface="Arial" panose="020B0604020202020204" pitchFamily="34" charset="0"/>
                <a:ea typeface="Tahoma" pitchFamily="34" charset="0"/>
                <a:cs typeface="Arial" panose="020B0604020202020204" pitchFamily="34" charset="0"/>
              </a:rPr>
              <a:t>Santa Bárbara, Culiacán, Sinaloa</a:t>
            </a:r>
          </a:p>
          <a:p>
            <a:pPr lvl="0" fontAlgn="base">
              <a:spcBef>
                <a:spcPct val="0"/>
              </a:spcBef>
              <a:spcAft>
                <a:spcPct val="0"/>
              </a:spcAft>
              <a:defRPr/>
            </a:pPr>
            <a:r>
              <a:rPr lang="es-MX" sz="1100" b="1" kern="0" dirty="0">
                <a:solidFill>
                  <a:srgbClr val="000000"/>
                </a:solidFill>
                <a:latin typeface="Arial" panose="020B0604020202020204" pitchFamily="34" charset="0"/>
                <a:ea typeface="Tahoma" pitchFamily="34" charset="0"/>
                <a:cs typeface="Arial" panose="020B0604020202020204" pitchFamily="34" charset="0"/>
              </a:rPr>
              <a:t>Materia prima Principal: </a:t>
            </a:r>
            <a:r>
              <a:rPr lang="es-MX" sz="1100" kern="0" dirty="0">
                <a:solidFill>
                  <a:srgbClr val="000000"/>
                </a:solidFill>
                <a:latin typeface="Arial" panose="020B0604020202020204" pitchFamily="34" charset="0"/>
                <a:ea typeface="Tahoma" pitchFamily="34" charset="0"/>
                <a:cs typeface="Arial" panose="020B0604020202020204" pitchFamily="34" charset="0"/>
              </a:rPr>
              <a:t>Vinyl</a:t>
            </a:r>
          </a:p>
        </p:txBody>
      </p:sp>
      <p:graphicFrame>
        <p:nvGraphicFramePr>
          <p:cNvPr id="4" name="Tabla 3"/>
          <p:cNvGraphicFramePr>
            <a:graphicFrameLocks noGrp="1"/>
          </p:cNvGraphicFramePr>
          <p:nvPr>
            <p:extLst>
              <p:ext uri="{D42A27DB-BD31-4B8C-83A1-F6EECF244321}">
                <p14:modId xmlns:p14="http://schemas.microsoft.com/office/powerpoint/2010/main" val="2906626325"/>
              </p:ext>
            </p:extLst>
          </p:nvPr>
        </p:nvGraphicFramePr>
        <p:xfrm>
          <a:off x="1178821" y="898432"/>
          <a:ext cx="7272339" cy="4999046"/>
        </p:xfrm>
        <a:graphic>
          <a:graphicData uri="http://schemas.openxmlformats.org/drawingml/2006/table">
            <a:tbl>
              <a:tblPr/>
              <a:tblGrid>
                <a:gridCol w="1094778"/>
                <a:gridCol w="1008489"/>
                <a:gridCol w="304395"/>
                <a:gridCol w="666344"/>
                <a:gridCol w="420988"/>
                <a:gridCol w="501215"/>
                <a:gridCol w="467999"/>
                <a:gridCol w="452406"/>
                <a:gridCol w="575253"/>
                <a:gridCol w="484412"/>
                <a:gridCol w="720033"/>
                <a:gridCol w="576027"/>
              </a:tblGrid>
              <a:tr h="12692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Características </a:t>
                      </a:r>
                      <a:r>
                        <a:rPr lang="es-MX" sz="800" b="1" i="0" u="none" strike="noStrike" dirty="0">
                          <a:solidFill>
                            <a:srgbClr val="000000"/>
                          </a:solidFill>
                          <a:effectLst/>
                          <a:latin typeface="Calibri" panose="020F0502020204030204" pitchFamily="34" charset="0"/>
                        </a:rPr>
                        <a:t>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PUNTUACION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VALOR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PRIORIZACIÓN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TOTAL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A9D08E"/>
                    </a:solidFill>
                  </a:tcPr>
                </a:tc>
              </a:tr>
              <a:tr h="126927">
                <a:tc v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4</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3</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2</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b"/>
                      <a:endParaRPr lang="es-MX" sz="600" b="1"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800" b="1" i="0" u="none" strike="noStrike" dirty="0">
                          <a:solidFill>
                            <a:srgbClr val="000000"/>
                          </a:solidFill>
                          <a:effectLst/>
                          <a:latin typeface="Calibri" panose="020F0502020204030204" pitchFamily="34" charset="0"/>
                        </a:rPr>
                        <a:t>1</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600" b="1"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a:solidFill>
                            <a:srgbClr val="000000"/>
                          </a:solidFill>
                          <a:effectLst/>
                          <a:latin typeface="Calibri" panose="020F0502020204030204" pitchFamily="34" charset="0"/>
                        </a:rPr>
                        <a:t>(B)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(A*B)</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Origen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Natural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Natural (Procesado industrialmente)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Artificial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2</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7</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14</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Obtención de la Materia Prima (Principal o inicial)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Siembra/Cría/Manejo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Recolección/Extracción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Reciclaje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Compra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3</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89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Forma de elaboración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Creación total de la pieza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Engarzado o cosido manualmente</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smtClean="0">
                          <a:solidFill>
                            <a:srgbClr val="000000"/>
                          </a:solidFill>
                          <a:effectLst/>
                          <a:latin typeface="Calibri" panose="020F0502020204030204" pitchFamily="34" charset="0"/>
                        </a:rPr>
                        <a:t>Engarzado </a:t>
                      </a:r>
                      <a:r>
                        <a:rPr lang="es-MX" sz="700" b="0" i="0" u="none" strike="noStrike" dirty="0">
                          <a:solidFill>
                            <a:srgbClr val="000000"/>
                          </a:solidFill>
                          <a:effectLst/>
                          <a:latin typeface="Calibri" panose="020F0502020204030204" pitchFamily="34" charset="0"/>
                        </a:rPr>
                        <a:t>o cosido con máquina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Ensamble con pegamento industrial (Incluye vaciado de moldes y solo decorado)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10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10</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778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Herramientas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Manualmente (Incluye agujas tradicionales, telares, urdidores de hamacas, maquina de pedal, tornos, moldes tradicionales y herramientas hechas por el productor o un especialista local)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Herramientas adaptadas por el productor o alguien de la </a:t>
                      </a:r>
                      <a:r>
                        <a:rPr lang="es-MX" sz="700" b="0" i="0" u="none" strike="noStrike" dirty="0" smtClean="0">
                          <a:solidFill>
                            <a:srgbClr val="000000"/>
                          </a:solidFill>
                          <a:effectLst/>
                          <a:latin typeface="Calibri" panose="020F0502020204030204" pitchFamily="34" charset="0"/>
                        </a:rPr>
                        <a:t>región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Maquinaria eléctrica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Herramientas comerciales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13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13</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Teñido/Pintado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Colorantes, pigmentos naturales / al natural y esmalte para vidriado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Material adquirido con </a:t>
                      </a:r>
                      <a:r>
                        <a:rPr lang="es-MX" sz="700" b="0" i="0" u="none" strike="noStrike" dirty="0" smtClean="0">
                          <a:solidFill>
                            <a:srgbClr val="000000"/>
                          </a:solidFill>
                          <a:effectLst/>
                          <a:latin typeface="Calibri" panose="020F0502020204030204" pitchFamily="34" charset="0"/>
                        </a:rPr>
                        <a:t>color</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Pinturas industriales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2</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6</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12</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Tiempo de elaboración (Incluir las horas de los procesos)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Más de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a:solidFill>
                            <a:srgbClr val="000000"/>
                          </a:solidFill>
                          <a:effectLst/>
                          <a:latin typeface="Calibri" panose="020F0502020204030204" pitchFamily="34" charset="0"/>
                        </a:rPr>
                        <a:t>De 9 a 24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pt-BR" sz="700" b="0" i="0" u="none" strike="noStrike" dirty="0">
                          <a:solidFill>
                            <a:srgbClr val="000000"/>
                          </a:solidFill>
                          <a:effectLst/>
                          <a:latin typeface="Calibri" panose="020F0502020204030204" pitchFamily="34" charset="0"/>
                        </a:rPr>
                        <a:t>De 5 a 8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Hasta 4 horas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8</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8</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916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Diseño del producto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Tradicional (Respetando forma, color e </a:t>
                      </a:r>
                      <a:r>
                        <a:rPr lang="es-MX" sz="700" b="0" i="0" u="none" strike="noStrike" dirty="0" smtClean="0">
                          <a:solidFill>
                            <a:srgbClr val="000000"/>
                          </a:solidFill>
                          <a:effectLst/>
                          <a:latin typeface="Calibri" panose="020F0502020204030204" pitchFamily="34" charset="0"/>
                        </a:rPr>
                        <a:t>iconografía </a:t>
                      </a:r>
                      <a:r>
                        <a:rPr lang="es-MX" sz="700" b="0" i="0" u="none" strike="noStrike" dirty="0">
                          <a:solidFill>
                            <a:srgbClr val="000000"/>
                          </a:solidFill>
                          <a:effectLst/>
                          <a:latin typeface="Calibri" panose="020F0502020204030204" pitchFamily="34" charset="0"/>
                        </a:rPr>
                        <a:t>de su grupo)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Tradicional con Innovación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Nuevo / </a:t>
                      </a:r>
                      <a:r>
                        <a:rPr lang="es-MX" sz="700" b="0" i="0" u="none" strike="noStrike" dirty="0" err="1">
                          <a:solidFill>
                            <a:srgbClr val="000000"/>
                          </a:solidFill>
                          <a:effectLst/>
                          <a:latin typeface="Calibri" panose="020F0502020204030204" pitchFamily="34" charset="0"/>
                        </a:rPr>
                        <a:t>Neoartesanía</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Estilos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smtClean="0">
                          <a:solidFill>
                            <a:srgbClr val="000000"/>
                          </a:solidFill>
                          <a:effectLst/>
                          <a:latin typeface="Calibri" panose="020F0502020204030204" pitchFamily="34" charset="0"/>
                        </a:rPr>
                        <a:t>2</a:t>
                      </a:r>
                      <a:r>
                        <a:rPr lang="es-MX" sz="9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40</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smtClean="0">
                          <a:solidFill>
                            <a:srgbClr val="000000"/>
                          </a:solidFill>
                          <a:effectLst/>
                          <a:latin typeface="Calibri" panose="020F0502020204030204" pitchFamily="34" charset="0"/>
                        </a:rPr>
                        <a:t>Representatividad</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Local /Región</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Estado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País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No es representativo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20</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83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Uso del </a:t>
                      </a:r>
                      <a:r>
                        <a:rPr lang="es-MX" sz="700" b="1" i="0" u="none" strike="noStrike" dirty="0" smtClean="0">
                          <a:solidFill>
                            <a:srgbClr val="000000"/>
                          </a:solidFill>
                          <a:effectLst/>
                          <a:latin typeface="Calibri" panose="020F0502020204030204" pitchFamily="34" charset="0"/>
                        </a:rPr>
                        <a:t>producto</a:t>
                      </a:r>
                    </a:p>
                    <a:p>
                      <a:pPr algn="ctr" fontAlgn="ctr"/>
                      <a:endParaRPr lang="es-MX" sz="7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Ceremonial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Decorativo utilitario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Solo decorativo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a:solidFill>
                            <a:srgbClr val="000000"/>
                          </a:solidFill>
                          <a:effectLst/>
                          <a:latin typeface="Calibri" panose="020F0502020204030204" pitchFamily="34" charset="0"/>
                        </a:rPr>
                        <a:t> </a:t>
                      </a:r>
                      <a:r>
                        <a:rPr lang="es-MX" sz="800" b="1" i="0" u="none" strike="noStrike" dirty="0" smtClean="0">
                          <a:solidFill>
                            <a:srgbClr val="000000"/>
                          </a:solidFill>
                          <a:effectLst/>
                          <a:latin typeface="Calibri" panose="020F0502020204030204" pitchFamily="34" charset="0"/>
                        </a:rPr>
                        <a:t>2</a:t>
                      </a:r>
                      <a:endParaRPr lang="es-MX" sz="8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0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División del trabajo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Por genero o por edad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Por especialidad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Individual (Todo el proceso lo realiza una sola persona</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Sin </a:t>
                      </a:r>
                      <a:r>
                        <a:rPr lang="es-MX" sz="700" b="0" i="0" u="none" strike="noStrike" dirty="0" smtClean="0">
                          <a:solidFill>
                            <a:srgbClr val="000000"/>
                          </a:solidFill>
                          <a:effectLst/>
                          <a:latin typeface="Calibri" panose="020F0502020204030204" pitchFamily="34" charset="0"/>
                        </a:rPr>
                        <a:t>división</a:t>
                      </a: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3</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smtClean="0">
                          <a:solidFill>
                            <a:srgbClr val="000000"/>
                          </a:solidFill>
                          <a:effectLst/>
                          <a:latin typeface="Calibri" panose="020F0502020204030204" pitchFamily="34" charset="0"/>
                        </a:rPr>
                        <a:t>2</a:t>
                      </a:r>
                      <a:endParaRPr lang="es-MX" sz="9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6</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833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1" i="0" u="none" strike="noStrike" dirty="0">
                          <a:solidFill>
                            <a:srgbClr val="000000"/>
                          </a:solidFill>
                          <a:effectLst/>
                          <a:latin typeface="Calibri" panose="020F0502020204030204" pitchFamily="34" charset="0"/>
                        </a:rPr>
                        <a:t>Transmisión del conocimiento ¿Cómo aprendió a hacerlo?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Herencia familiar/Legado cultural</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Capacitación impartida por una institución o persona externa (diseñador, comercializador o desarrollador de productos)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a:solidFill>
                            <a:srgbClr val="000000"/>
                          </a:solidFill>
                          <a:effectLst/>
                          <a:latin typeface="Calibri" panose="020F0502020204030204" pitchFamily="34" charset="0"/>
                        </a:rPr>
                        <a:t>Autoaprendizaje (Incluye cursos en escuelas con duración de 1 año)</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700" b="0" i="0" u="none" strike="noStrike" dirty="0">
                          <a:solidFill>
                            <a:srgbClr val="000000"/>
                          </a:solidFill>
                          <a:effectLst/>
                          <a:latin typeface="Calibri" panose="020F0502020204030204" pitchFamily="34" charset="0"/>
                        </a:rPr>
                        <a:t>Cursos (En tiendas, ferias, exposiciones y revistas)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 </a:t>
                      </a:r>
                      <a:r>
                        <a:rPr lang="es-MX" sz="900" b="1" i="0" u="none" strike="noStrike" dirty="0" smtClean="0">
                          <a:solidFill>
                            <a:srgbClr val="000000"/>
                          </a:solidFill>
                          <a:effectLst/>
                          <a:latin typeface="Calibri" panose="020F0502020204030204" pitchFamily="34" charset="0"/>
                        </a:rPr>
                        <a:t>1</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0" i="0" u="none" strike="noStrike" dirty="0">
                          <a:solidFill>
                            <a:srgbClr val="000000"/>
                          </a:solidFill>
                          <a:effectLst/>
                          <a:latin typeface="Calibri" panose="020F0502020204030204" pitchFamily="34" charset="0"/>
                        </a:rPr>
                        <a:t>9</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1" i="0" u="none" strike="noStrike" dirty="0" smtClean="0">
                          <a:solidFill>
                            <a:srgbClr val="000000"/>
                          </a:solidFill>
                          <a:effectLst/>
                          <a:latin typeface="Calibri" panose="020F0502020204030204" pitchFamily="34" charset="0"/>
                        </a:rPr>
                        <a:t>9</a:t>
                      </a:r>
                      <a:r>
                        <a:rPr lang="es-MX" sz="800" b="1" i="0" u="none" strike="noStrike" dirty="0">
                          <a:solidFill>
                            <a:srgbClr val="000000"/>
                          </a:solidFill>
                          <a:effectLst/>
                          <a:latin typeface="Calibri" panose="020F0502020204030204" pitchFamily="34"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9591">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700" b="0" i="0" u="none" strike="noStrike" dirty="0">
                          <a:solidFill>
                            <a:srgbClr val="000000"/>
                          </a:solidFill>
                          <a:effectLst/>
                          <a:latin typeface="Calibri" panose="020F0502020204030204" pitchFamily="34" charset="0"/>
                        </a:rPr>
                        <a:t>Si el productor pertenece a un grupo étnico que elabora un producto tradicional o tradicional con innovación, agregue 20 puntos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s-MX" sz="600" b="0" i="0" u="none" strike="noStrike" dirty="0">
                          <a:solidFill>
                            <a:srgbClr val="000000"/>
                          </a:solidFill>
                          <a:effectLst/>
                          <a:latin typeface="Calibri" panose="020F0502020204030204" pitchFamily="34" charset="0"/>
                        </a:rPr>
                        <a:t> </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0422">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900" b="1" i="0" u="none" strike="noStrike" dirty="0">
                          <a:solidFill>
                            <a:srgbClr val="000000"/>
                          </a:solidFill>
                          <a:effectLst/>
                          <a:latin typeface="Calibri" panose="020F0502020204030204" pitchFamily="34" charset="0"/>
                        </a:rPr>
                        <a:t>TOTAL </a:t>
                      </a:r>
                      <a:r>
                        <a:rPr lang="es-MX" sz="900" b="1" i="0" u="none" strike="noStrike" dirty="0" smtClean="0">
                          <a:solidFill>
                            <a:srgbClr val="000000"/>
                          </a:solidFill>
                          <a:effectLst/>
                          <a:latin typeface="Calibri" panose="020F0502020204030204" pitchFamily="34" charset="0"/>
                        </a:rPr>
                        <a:t>GENERAL  </a:t>
                      </a:r>
                      <a:endParaRPr lang="es-MX" sz="900" b="1" i="0" u="none" strike="noStrike" dirty="0">
                        <a:solidFill>
                          <a:srgbClr val="000000"/>
                        </a:solidFill>
                        <a:effectLst/>
                        <a:latin typeface="Calibri" panose="020F0502020204030204" pitchFamily="34" charset="0"/>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s-MX" sz="900" b="1" i="0" u="none" strike="noStrike" kern="1200" dirty="0">
                          <a:solidFill>
                            <a:srgbClr val="000000"/>
                          </a:solidFill>
                          <a:effectLst/>
                          <a:latin typeface="Calibri" panose="020F0502020204030204" pitchFamily="34" charset="0"/>
                          <a:ea typeface="+mn-ea"/>
                          <a:cs typeface="+mn-cs"/>
                        </a:rPr>
                        <a:t> </a:t>
                      </a:r>
                      <a:r>
                        <a:rPr lang="es-MX" sz="900" b="1" i="0" u="none" strike="noStrike" kern="1200" dirty="0" smtClean="0">
                          <a:solidFill>
                            <a:srgbClr val="000000"/>
                          </a:solidFill>
                          <a:effectLst/>
                          <a:latin typeface="Calibri" panose="020F0502020204030204" pitchFamily="34" charset="0"/>
                          <a:ea typeface="+mn-ea"/>
                          <a:cs typeface="+mn-cs"/>
                        </a:rPr>
                        <a:t>137</a:t>
                      </a:r>
                      <a:endParaRPr lang="es-MX" sz="900" b="1" i="0" u="none" strike="noStrike" kern="1200" dirty="0">
                        <a:solidFill>
                          <a:srgbClr val="000000"/>
                        </a:solidFill>
                        <a:effectLst/>
                        <a:latin typeface="Calibri" panose="020F0502020204030204" pitchFamily="34" charset="0"/>
                        <a:ea typeface="+mn-ea"/>
                        <a:cs typeface="+mn-cs"/>
                      </a:endParaRP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16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s-MX" sz="700" b="0" i="0" u="none" strike="noStrike" dirty="0">
                        <a:solidFill>
                          <a:srgbClr val="000000"/>
                        </a:solidFill>
                        <a:effectLst/>
                        <a:latin typeface="Calibri" panose="020F0502020204030204" pitchFamily="34" charset="0"/>
                      </a:endParaRPr>
                    </a:p>
                  </a:txBody>
                  <a:tcPr marL="5007" marR="5007" marT="5007"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57406">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1000" b="1" i="0" u="none" strike="noStrike" dirty="0">
                          <a:solidFill>
                            <a:srgbClr val="000000"/>
                          </a:solidFill>
                          <a:effectLst/>
                          <a:latin typeface="Calibri" panose="020F0502020204030204" pitchFamily="34" charset="0"/>
                        </a:rPr>
                        <a:t>Rangos de clasificación </a:t>
                      </a:r>
                    </a:p>
                  </a:txBody>
                  <a:tcPr marL="5007" marR="5007" marT="5007"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42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900" b="1" i="0" u="none" strike="noStrike" dirty="0">
                          <a:solidFill>
                            <a:srgbClr val="000000"/>
                          </a:solidFill>
                          <a:effectLst/>
                          <a:latin typeface="Calibri" panose="020F0502020204030204" pitchFamily="34" charset="0"/>
                        </a:rPr>
                        <a:t>MANUALIDAD</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HIBRIDO</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1" i="0" u="none" strike="noStrike" dirty="0">
                          <a:solidFill>
                            <a:srgbClr val="000000"/>
                          </a:solidFill>
                          <a:effectLst/>
                          <a:latin typeface="Calibri" panose="020F0502020204030204" pitchFamily="34" charset="0"/>
                        </a:rPr>
                        <a:t>ARTESANIA</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r h="1269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100 a 220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221 a 279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s-MX" sz="800" b="0" i="0" u="none" strike="noStrike" dirty="0">
                          <a:solidFill>
                            <a:srgbClr val="000000"/>
                          </a:solidFill>
                          <a:effectLst/>
                          <a:latin typeface="Calibri" panose="020F0502020204030204" pitchFamily="34" charset="0"/>
                        </a:rPr>
                        <a:t>De 280 a 420 puntos</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7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s-MX" sz="600" b="0" i="0" u="none" strike="noStrike" dirty="0">
                        <a:solidFill>
                          <a:srgbClr val="000000"/>
                        </a:solidFill>
                        <a:effectLst/>
                        <a:latin typeface="Calibri" panose="020F0502020204030204" pitchFamily="34" charset="0"/>
                      </a:endParaRPr>
                    </a:p>
                  </a:txBody>
                  <a:tcPr marL="5007" marR="5007" marT="5007"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5" name="6 Rectángulo"/>
          <p:cNvSpPr/>
          <p:nvPr/>
        </p:nvSpPr>
        <p:spPr>
          <a:xfrm>
            <a:off x="117475" y="2803525"/>
            <a:ext cx="998538" cy="646113"/>
          </a:xfrm>
          <a:prstGeom prst="rect">
            <a:avLst/>
          </a:prstGeom>
        </p:spPr>
        <p:txBody>
          <a:bodyPr>
            <a:spAutoFit/>
          </a:bodyPr>
          <a:lstStyle/>
          <a:p>
            <a:pPr algn="ctr" fontAlgn="base">
              <a:spcBef>
                <a:spcPct val="0"/>
              </a:spcBef>
              <a:spcAft>
                <a:spcPct val="0"/>
              </a:spcAft>
              <a:defRPr/>
            </a:pPr>
            <a:r>
              <a:rPr lang="es-MX" sz="1200" b="1" kern="0" dirty="0">
                <a:solidFill>
                  <a:srgbClr val="000000"/>
                </a:solidFill>
                <a:latin typeface="Arial" panose="020B0604020202020204" pitchFamily="34" charset="0"/>
                <a:ea typeface="Tahoma" pitchFamily="34" charset="0"/>
                <a:cs typeface="Arial" panose="020B0604020202020204" pitchFamily="34" charset="0"/>
              </a:rPr>
              <a:t>Ejemplo de aplicación 2</a:t>
            </a:r>
          </a:p>
        </p:txBody>
      </p:sp>
      <p:grpSp>
        <p:nvGrpSpPr>
          <p:cNvPr id="6" name="6 Grupo"/>
          <p:cNvGrpSpPr>
            <a:grpSpLocks/>
          </p:cNvGrpSpPr>
          <p:nvPr/>
        </p:nvGrpSpPr>
        <p:grpSpPr bwMode="auto">
          <a:xfrm>
            <a:off x="813435" y="5964061"/>
            <a:ext cx="7748674" cy="507747"/>
            <a:chOff x="418642" y="6170318"/>
            <a:chExt cx="8510754" cy="504826"/>
          </a:xfrm>
        </p:grpSpPr>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6847" y="-22937"/>
            <a:ext cx="914313" cy="914313"/>
          </a:xfrm>
          <a:prstGeom prst="rect">
            <a:avLst/>
          </a:prstGeom>
        </p:spPr>
      </p:pic>
      <p:sp>
        <p:nvSpPr>
          <p:cNvPr id="10" name="Rectángulo 9"/>
          <p:cNvSpPr/>
          <p:nvPr/>
        </p:nvSpPr>
        <p:spPr>
          <a:xfrm>
            <a:off x="5003800" y="5611813"/>
            <a:ext cx="2963863" cy="338137"/>
          </a:xfrm>
          <a:prstGeom prst="rect">
            <a:avLst/>
          </a:prstGeom>
        </p:spPr>
        <p:txBody>
          <a:bodyPr wrap="none">
            <a:spAutoFit/>
          </a:bodyPr>
          <a:lstStyle/>
          <a:p>
            <a:pPr eaLnBrk="0" fontAlgn="base" hangingPunct="0">
              <a:spcBef>
                <a:spcPct val="0"/>
              </a:spcBef>
              <a:spcAft>
                <a:spcPct val="0"/>
              </a:spcAft>
              <a:defRPr/>
            </a:pPr>
            <a:r>
              <a:rPr lang="es-MX" sz="1600" b="1" kern="0" dirty="0">
                <a:solidFill>
                  <a:srgbClr val="000000"/>
                </a:solidFill>
                <a:latin typeface="Arial" panose="020B0604020202020204" pitchFamily="34" charset="0"/>
                <a:ea typeface="Tahoma" pitchFamily="34" charset="0"/>
                <a:cs typeface="Arial" panose="020B0604020202020204" pitchFamily="34" charset="0"/>
              </a:rPr>
              <a:t>Clasificación: MANUALIDAD</a:t>
            </a:r>
            <a:endParaRPr lang="es-MX" sz="1600" dirty="0">
              <a:solidFill>
                <a:prstClr val="black"/>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6"/>
          <a:stretch>
            <a:fillRect/>
          </a:stretch>
        </p:blipFill>
        <p:spPr>
          <a:xfrm>
            <a:off x="3690630" y="5963916"/>
            <a:ext cx="1908213" cy="42676"/>
          </a:xfrm>
          <a:prstGeom prst="rect">
            <a:avLst/>
          </a:prstGeom>
        </p:spPr>
      </p:pic>
      <p:pic>
        <p:nvPicPr>
          <p:cNvPr id="12" name="Imagen 11"/>
          <p:cNvPicPr>
            <a:picLocks noChangeAspect="1"/>
          </p:cNvPicPr>
          <p:nvPr/>
        </p:nvPicPr>
        <p:blipFill>
          <a:blip r:embed="rId7"/>
          <a:stretch>
            <a:fillRect/>
          </a:stretch>
        </p:blipFill>
        <p:spPr>
          <a:xfrm>
            <a:off x="1338914" y="5963772"/>
            <a:ext cx="1908213" cy="42676"/>
          </a:xfrm>
          <a:prstGeom prst="rect">
            <a:avLst/>
          </a:prstGeom>
        </p:spPr>
      </p:pic>
      <p:sp>
        <p:nvSpPr>
          <p:cNvPr id="13" name="Marcador de número de diapositiva 12"/>
          <p:cNvSpPr>
            <a:spLocks noGrp="1"/>
          </p:cNvSpPr>
          <p:nvPr>
            <p:ph type="sldNum" sz="quarter" idx="12"/>
          </p:nvPr>
        </p:nvSpPr>
        <p:spPr/>
        <p:txBody>
          <a:bodyPr/>
          <a:lstStyle/>
          <a:p>
            <a:fld id="{914A319A-FE6C-4C70-984C-6791CA53122B}" type="slidenum">
              <a:rPr lang="es-MX" smtClean="0"/>
              <a:t>8</a:t>
            </a:fld>
            <a:endParaRPr lang="es-MX"/>
          </a:p>
        </p:txBody>
      </p:sp>
    </p:spTree>
    <p:extLst>
      <p:ext uri="{BB962C8B-B14F-4D97-AF65-F5344CB8AC3E}">
        <p14:creationId xmlns:p14="http://schemas.microsoft.com/office/powerpoint/2010/main" val="23906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714375" y="415925"/>
            <a:ext cx="5616575" cy="5940425"/>
          </a:xfrm>
          <a:prstGeom prst="rect">
            <a:avLst/>
          </a:prstGeom>
        </p:spPr>
        <p:txBody>
          <a:bodyPr>
            <a:spAutoFit/>
          </a:bodyPr>
          <a:lstStyle/>
          <a:p>
            <a:pPr algn="just" fontAlgn="base">
              <a:spcBef>
                <a:spcPct val="0"/>
              </a:spcBef>
              <a:spcAft>
                <a:spcPct val="0"/>
              </a:spcAft>
              <a:defRPr/>
            </a:pPr>
            <a:r>
              <a:rPr lang="es-MX" sz="1400" b="1" kern="0" dirty="0">
                <a:solidFill>
                  <a:srgbClr val="000000"/>
                </a:solidFill>
                <a:latin typeface="Arial" panose="020B0604020202020204" pitchFamily="34" charset="0"/>
                <a:ea typeface="Tahoma" pitchFamily="34" charset="0"/>
                <a:cs typeface="Arial" panose="020B0604020202020204" pitchFamily="34" charset="0"/>
              </a:rPr>
              <a:t>¿ Qué se entiende por MANUALIDAD?</a:t>
            </a: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r>
              <a:rPr lang="es-MX" sz="1400" kern="0" dirty="0">
                <a:solidFill>
                  <a:srgbClr val="000000"/>
                </a:solidFill>
                <a:latin typeface="Arial" panose="020B0604020202020204" pitchFamily="34" charset="0"/>
                <a:ea typeface="Tahoma" pitchFamily="34" charset="0"/>
                <a:cs typeface="Arial" panose="020B0604020202020204" pitchFamily="34" charset="0"/>
              </a:rPr>
              <a:t>“Debe entenderse como aquel objeto o producto que es el resultado de un proceso de transformación manual o </a:t>
            </a:r>
            <a:r>
              <a:rPr lang="es-MX" sz="1400" kern="0" dirty="0" err="1">
                <a:solidFill>
                  <a:srgbClr val="000000"/>
                </a:solidFill>
                <a:latin typeface="Arial" panose="020B0604020202020204" pitchFamily="34" charset="0"/>
                <a:ea typeface="Tahoma" pitchFamily="34" charset="0"/>
                <a:cs typeface="Arial" panose="020B0604020202020204" pitchFamily="34" charset="0"/>
              </a:rPr>
              <a:t>semi-induatrializado</a:t>
            </a:r>
            <a:r>
              <a:rPr lang="es-MX" sz="1400" kern="0" dirty="0">
                <a:solidFill>
                  <a:srgbClr val="000000"/>
                </a:solidFill>
                <a:latin typeface="Arial" panose="020B0604020202020204" pitchFamily="34" charset="0"/>
                <a:ea typeface="Tahoma" pitchFamily="34" charset="0"/>
                <a:cs typeface="Arial" panose="020B0604020202020204" pitchFamily="34" charset="0"/>
              </a:rPr>
              <a:t>, a partir de una materia prima procesada o pre-fabricada. Tanto las técnicas como la misma actividad, no tienen una identidad de tradición cultural comunitaria y se pierden en el tiempo, tornándose en una labor temporal marcadas por las modas y practicada a nivel individual o familiar. La creatividad en las manualidades alcanza importantes valores estéticos en el dominio de la transformación técnica y la ornamentación, pero estos adolecen de valores simbólicos e ideológicos de la sociedad que los crea. La calidad de las manualidades es tan variable como la de las artesanías: existen desde productos muy sencillos hasta muy elaborados en cuanto a formas, diseños y decoraciones. Contraria a la tradición artesanal, las manualidades se rigen en los tiempos presentes y tienden a la estandarización de su producción con los fenómenos de la globalización y la cultura de masas.”</a:t>
            </a:r>
            <a:r>
              <a:rPr lang="es-MX" sz="1000" kern="0" dirty="0">
                <a:solidFill>
                  <a:srgbClr val="000000"/>
                </a:solidFill>
                <a:latin typeface="Arial" panose="020B0604020202020204" pitchFamily="34" charset="0"/>
                <a:ea typeface="Tahoma" pitchFamily="34" charset="0"/>
                <a:cs typeface="Arial" panose="020B0604020202020204" pitchFamily="34" charset="0"/>
              </a:rPr>
              <a:t>[1]</a:t>
            </a: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a:p>
            <a:pPr algn="just" fontAlgn="base">
              <a:spcBef>
                <a:spcPct val="0"/>
              </a:spcBef>
              <a:spcAft>
                <a:spcPct val="0"/>
              </a:spcAft>
              <a:defRPr/>
            </a:pPr>
            <a:r>
              <a:rPr lang="es-MX" sz="1000" kern="0" dirty="0">
                <a:solidFill>
                  <a:srgbClr val="000000"/>
                </a:solidFill>
                <a:latin typeface="Arial" panose="020B0604020202020204" pitchFamily="34" charset="0"/>
                <a:ea typeface="Tahoma" pitchFamily="34" charset="0"/>
                <a:cs typeface="Arial" panose="020B0604020202020204" pitchFamily="34" charset="0"/>
              </a:rPr>
              <a:t>[1] Definición de Manualidad. Grupo Impulsor Artesanía y Manualidad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Marta </a:t>
            </a:r>
            <a:r>
              <a:rPr lang="es-MX" sz="1000" kern="0" dirty="0" err="1">
                <a:solidFill>
                  <a:srgbClr val="000000"/>
                </a:solidFill>
                <a:latin typeface="Arial" panose="020B0604020202020204" pitchFamily="34" charset="0"/>
                <a:ea typeface="Tahoma" pitchFamily="34" charset="0"/>
                <a:cs typeface="Arial" panose="020B0604020202020204" pitchFamily="34" charset="0"/>
              </a:rPr>
              <a:t>Turok</a:t>
            </a:r>
            <a:r>
              <a:rPr lang="es-MX" sz="1000" kern="0" dirty="0">
                <a:solidFill>
                  <a:srgbClr val="000000"/>
                </a:solidFill>
                <a:latin typeface="Arial" panose="020B0604020202020204" pitchFamily="34" charset="0"/>
                <a:ea typeface="Tahoma" pitchFamily="34" charset="0"/>
                <a:cs typeface="Arial" panose="020B0604020202020204" pitchFamily="34" charset="0"/>
              </a:rPr>
              <a:t>,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Luz Elena Arroyo, </a:t>
            </a:r>
            <a:r>
              <a:rPr lang="es-MX" sz="1000" kern="0" dirty="0" err="1">
                <a:solidFill>
                  <a:srgbClr val="000000"/>
                </a:solidFill>
                <a:latin typeface="Arial" panose="020B0604020202020204" pitchFamily="34" charset="0"/>
                <a:ea typeface="Tahoma" pitchFamily="34" charset="0"/>
                <a:cs typeface="Arial" panose="020B0604020202020204" pitchFamily="34" charset="0"/>
              </a:rPr>
              <a:t>Antrop</a:t>
            </a:r>
            <a:r>
              <a:rPr lang="es-MX" sz="1000" kern="0" dirty="0">
                <a:solidFill>
                  <a:srgbClr val="000000"/>
                </a:solidFill>
                <a:latin typeface="Arial" panose="020B0604020202020204" pitchFamily="34" charset="0"/>
                <a:ea typeface="Tahoma" pitchFamily="34" charset="0"/>
                <a:cs typeface="Arial" panose="020B0604020202020204" pitchFamily="34" charset="0"/>
              </a:rPr>
              <a:t>. Arturo Gómez, Arq. Nelly Hernández, y Arq. René Carrillo). Manual de Diferenciación entre Artesanía y Manualidad (pp14).</a:t>
            </a:r>
          </a:p>
          <a:p>
            <a:pPr algn="just" fontAlgn="base">
              <a:spcBef>
                <a:spcPct val="0"/>
              </a:spcBef>
              <a:spcAft>
                <a:spcPct val="0"/>
              </a:spcAft>
              <a:defRPr/>
            </a:pPr>
            <a:endParaRPr lang="es-MX" sz="1400" b="1" kern="0" dirty="0">
              <a:solidFill>
                <a:srgbClr val="000000"/>
              </a:solidFill>
              <a:latin typeface="Arial" panose="020B0604020202020204" pitchFamily="34" charset="0"/>
              <a:ea typeface="Tahoma" pitchFamily="34" charset="0"/>
              <a:cs typeface="Arial" panose="020B0604020202020204" pitchFamily="34" charset="0"/>
            </a:endParaRPr>
          </a:p>
        </p:txBody>
      </p:sp>
      <p:grpSp>
        <p:nvGrpSpPr>
          <p:cNvPr id="3" name="6 Grupo"/>
          <p:cNvGrpSpPr>
            <a:grpSpLocks/>
          </p:cNvGrpSpPr>
          <p:nvPr/>
        </p:nvGrpSpPr>
        <p:grpSpPr bwMode="auto">
          <a:xfrm>
            <a:off x="813435" y="5964061"/>
            <a:ext cx="7748674" cy="507747"/>
            <a:chOff x="418642" y="6170318"/>
            <a:chExt cx="8510754" cy="504826"/>
          </a:xfrm>
        </p:grpSpPr>
        <p:pic>
          <p:nvPicPr>
            <p:cNvPr id="4"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9143" y="58847"/>
            <a:ext cx="914313" cy="914313"/>
          </a:xfrm>
          <a:prstGeom prst="rect">
            <a:avLst/>
          </a:prstGeom>
        </p:spPr>
      </p:pic>
      <p:pic>
        <p:nvPicPr>
          <p:cNvPr id="7" name="Imagen 6"/>
          <p:cNvPicPr>
            <a:picLocks noChangeAspect="1"/>
          </p:cNvPicPr>
          <p:nvPr/>
        </p:nvPicPr>
        <p:blipFill>
          <a:blip r:embed="rId5"/>
          <a:stretch>
            <a:fillRect/>
          </a:stretch>
        </p:blipFill>
        <p:spPr>
          <a:xfrm>
            <a:off x="3597111" y="5921385"/>
            <a:ext cx="1908213" cy="42676"/>
          </a:xfrm>
          <a:prstGeom prst="rect">
            <a:avLst/>
          </a:prstGeom>
        </p:spPr>
      </p:pic>
      <p:pic>
        <p:nvPicPr>
          <p:cNvPr id="8" name="Imagen 7"/>
          <p:cNvPicPr>
            <a:picLocks noChangeAspect="1"/>
          </p:cNvPicPr>
          <p:nvPr/>
        </p:nvPicPr>
        <p:blipFill>
          <a:blip r:embed="rId6"/>
          <a:stretch>
            <a:fillRect/>
          </a:stretch>
        </p:blipFill>
        <p:spPr>
          <a:xfrm>
            <a:off x="1338166" y="5921385"/>
            <a:ext cx="1908213" cy="42676"/>
          </a:xfrm>
          <a:prstGeom prst="rect">
            <a:avLst/>
          </a:prstGeom>
        </p:spPr>
      </p:pic>
      <p:sp>
        <p:nvSpPr>
          <p:cNvPr id="9" name="Marcador de número de diapositiva 8"/>
          <p:cNvSpPr>
            <a:spLocks noGrp="1"/>
          </p:cNvSpPr>
          <p:nvPr>
            <p:ph type="sldNum" sz="quarter" idx="12"/>
          </p:nvPr>
        </p:nvSpPr>
        <p:spPr/>
        <p:txBody>
          <a:bodyPr/>
          <a:lstStyle/>
          <a:p>
            <a:fld id="{914A319A-FE6C-4C70-984C-6791CA53122B}" type="slidenum">
              <a:rPr lang="es-MX" smtClean="0"/>
              <a:t>9</a:t>
            </a:fld>
            <a:endParaRPr lang="es-MX"/>
          </a:p>
        </p:txBody>
      </p:sp>
    </p:spTree>
    <p:extLst>
      <p:ext uri="{BB962C8B-B14F-4D97-AF65-F5344CB8AC3E}">
        <p14:creationId xmlns:p14="http://schemas.microsoft.com/office/powerpoint/2010/main" val="205610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2972</Words>
  <Application>Microsoft Office PowerPoint</Application>
  <PresentationFormat>Presentación en pantalla (4:3)</PresentationFormat>
  <Paragraphs>560</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dc:creator>
  <cp:lastModifiedBy>MARLEN</cp:lastModifiedBy>
  <cp:revision>28</cp:revision>
  <dcterms:created xsi:type="dcterms:W3CDTF">2019-04-25T19:37:34Z</dcterms:created>
  <dcterms:modified xsi:type="dcterms:W3CDTF">2019-04-26T15:30:37Z</dcterms:modified>
</cp:coreProperties>
</file>