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6.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8.jpg" ContentType="image/jpg"/>
  <Override PartName="/ppt/media/image39.jpg" ContentType="image/jpg"/>
  <Override PartName="/ppt/media/image44.jpg" ContentType="image/jpg"/>
  <Override PartName="/ppt/media/image50.jpg" ContentType="image/jpg"/>
  <Override PartName="/ppt/media/image54.jpg" ContentType="image/jpg"/>
  <Override PartName="/ppt/media/image55.jpg" ContentType="image/jpg"/>
  <Override PartName="/ppt/media/image5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45" autoAdjust="0"/>
    <p:restoredTop sz="94660"/>
  </p:normalViewPr>
  <p:slideViewPr>
    <p:cSldViewPr snapToGrid="0">
      <p:cViewPr>
        <p:scale>
          <a:sx n="90" d="100"/>
          <a:sy n="90" d="100"/>
        </p:scale>
        <p:origin x="9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28146-E2FF-4660-8709-6F481FCDA6DC}" type="datetimeFigureOut">
              <a:rPr lang="es-MX" smtClean="0"/>
              <a:t>26/04/2019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097B8-F3DA-464B-8DCD-B9E00F3C663D}" type="slidenum">
              <a:rPr lang="es-MX" smtClean="0"/>
              <a:t>‹Nº›</a:t>
            </a:fld>
            <a:endParaRPr lang="es-MX"/>
          </a:p>
        </p:txBody>
      </p:sp>
    </p:spTree>
    <p:extLst>
      <p:ext uri="{BB962C8B-B14F-4D97-AF65-F5344CB8AC3E}">
        <p14:creationId xmlns:p14="http://schemas.microsoft.com/office/powerpoint/2010/main" val="425577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E9097B8-F3DA-464B-8DCD-B9E00F3C663D}" type="slidenum">
              <a:rPr lang="es-MX" smtClean="0"/>
              <a:t>1</a:t>
            </a:fld>
            <a:endParaRPr lang="es-MX"/>
          </a:p>
        </p:txBody>
      </p:sp>
    </p:spTree>
    <p:extLst>
      <p:ext uri="{BB962C8B-B14F-4D97-AF65-F5344CB8AC3E}">
        <p14:creationId xmlns:p14="http://schemas.microsoft.com/office/powerpoint/2010/main" val="413863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B5C281-0240-49E3-92B9-4CFE8494147B}"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41047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9C6951-372D-4B99-BB2D-40EDD6AB6DF6}"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122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828A84-12B5-446E-BAC7-B36AB52CA5EE}"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879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B40470-0D1F-4599-AB3D-3C55F33009A9}"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21034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240983-650E-498D-87C9-516A18CB1E97}"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388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A10CC0-E64A-4CA0-BC1D-F7A6D624C72E}"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54291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26DEEB-7639-47F0-8BBC-9A9CE1F3FF63}" type="datetime1">
              <a:rPr lang="es-MX" smtClean="0"/>
              <a:t>26/04/2019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238345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138369-915D-4AB5-9A28-10CCFCB4A8B6}" type="datetime1">
              <a:rPr lang="es-MX" smtClean="0"/>
              <a:t>26/04/2019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0049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1CBB9-4931-4DD1-85F6-E652679119EE}" type="datetime1">
              <a:rPr lang="es-MX" smtClean="0"/>
              <a:t>26/04/2019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572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3C86D4-0B8A-4AD3-BBC0-C817FF042448}"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3063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FAAAB5-F045-4E6F-B056-B44FAA063993}"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03265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F606E-3E96-46E6-B1A8-FAB1D9DFAB00}" type="datetime1">
              <a:rPr lang="es-MX" smtClean="0"/>
              <a:t>26/04/2019</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A319A-FE6C-4C70-984C-6791CA53122B}" type="slidenum">
              <a:rPr lang="es-MX" smtClean="0"/>
              <a:t>‹Nº›</a:t>
            </a:fld>
            <a:endParaRPr lang="es-MX"/>
          </a:p>
        </p:txBody>
      </p:sp>
    </p:spTree>
    <p:extLst>
      <p:ext uri="{BB962C8B-B14F-4D97-AF65-F5344CB8AC3E}">
        <p14:creationId xmlns:p14="http://schemas.microsoft.com/office/powerpoint/2010/main" val="2330259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jpg"/><Relationship Id="rId7" Type="http://schemas.openxmlformats.org/officeDocument/2006/relationships/image" Target="../media/image29.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9.png"/><Relationship Id="rId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44.jp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1.pn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png"/><Relationship Id="rId10" Type="http://schemas.openxmlformats.org/officeDocument/2006/relationships/image" Target="../media/image30.png"/><Relationship Id="rId4" Type="http://schemas.openxmlformats.org/officeDocument/2006/relationships/image" Target="../media/image5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30.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1.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457801" y="252268"/>
            <a:ext cx="1736725" cy="1739900"/>
          </a:xfr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553" y="172026"/>
            <a:ext cx="1656797" cy="1656797"/>
          </a:xfrm>
          <a:prstGeom prst="rect">
            <a:avLst/>
          </a:prstGeom>
        </p:spPr>
      </p:pic>
      <p:pic>
        <p:nvPicPr>
          <p:cNvPr id="17" name="Imagen 16"/>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4246" y="461421"/>
            <a:ext cx="1184805" cy="1161109"/>
          </a:xfrm>
          <a:prstGeom prst="rect">
            <a:avLst/>
          </a:prstGeom>
        </p:spPr>
      </p:pic>
      <p:pic>
        <p:nvPicPr>
          <p:cNvPr id="22" name="Imagen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18576" y="4110610"/>
            <a:ext cx="204211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a:stretch>
            <a:fillRect/>
          </a:stretch>
        </p:blipFill>
        <p:spPr>
          <a:xfrm rot="10800000">
            <a:off x="7118303" y="3494689"/>
            <a:ext cx="1911031" cy="45719"/>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1</a:t>
            </a:fld>
            <a:endParaRPr lang="es-MX"/>
          </a:p>
        </p:txBody>
      </p:sp>
      <p:sp>
        <p:nvSpPr>
          <p:cNvPr id="13" name="object 30"/>
          <p:cNvSpPr/>
          <p:nvPr/>
        </p:nvSpPr>
        <p:spPr>
          <a:xfrm>
            <a:off x="1986" y="0"/>
            <a:ext cx="871804" cy="6858001"/>
          </a:xfrm>
          <a:prstGeom prst="rect">
            <a:avLst/>
          </a:prstGeom>
          <a:blipFill>
            <a:blip r:embed="rId8" cstate="print"/>
            <a:stretch>
              <a:fillRect/>
            </a:stretch>
          </a:blipFill>
        </p:spPr>
        <p:txBody>
          <a:bodyPr wrap="square" lIns="0" tIns="0" rIns="0" bIns="0" rtlCol="0"/>
          <a:lstStyle/>
          <a:p>
            <a:endParaRPr/>
          </a:p>
        </p:txBody>
      </p:sp>
      <p:sp>
        <p:nvSpPr>
          <p:cNvPr id="14" name="object 31"/>
          <p:cNvSpPr/>
          <p:nvPr/>
        </p:nvSpPr>
        <p:spPr>
          <a:xfrm>
            <a:off x="836634" y="711778"/>
            <a:ext cx="445054" cy="6141027"/>
          </a:xfrm>
          <a:prstGeom prst="rect">
            <a:avLst/>
          </a:prstGeom>
          <a:blipFill>
            <a:blip r:embed="rId9" cstate="print"/>
            <a:stretch>
              <a:fillRect/>
            </a:stretch>
          </a:blipFill>
        </p:spPr>
        <p:txBody>
          <a:bodyPr wrap="square" lIns="0" tIns="0" rIns="0" bIns="0" rtlCol="0"/>
          <a:lstStyle/>
          <a:p>
            <a:endParaRPr/>
          </a:p>
        </p:txBody>
      </p:sp>
      <p:sp>
        <p:nvSpPr>
          <p:cNvPr id="16" name="object 32"/>
          <p:cNvSpPr/>
          <p:nvPr/>
        </p:nvSpPr>
        <p:spPr>
          <a:xfrm>
            <a:off x="1279283" y="1122218"/>
            <a:ext cx="478799" cy="5735782"/>
          </a:xfrm>
          <a:prstGeom prst="rect">
            <a:avLst/>
          </a:prstGeom>
          <a:blipFill>
            <a:blip r:embed="rId10" cstate="print"/>
            <a:stretch>
              <a:fillRect/>
            </a:stretch>
          </a:blipFill>
        </p:spPr>
        <p:txBody>
          <a:bodyPr wrap="square" lIns="0" tIns="0" rIns="0" bIns="0" rtlCol="0"/>
          <a:lstStyle/>
          <a:p>
            <a:endParaRPr/>
          </a:p>
        </p:txBody>
      </p:sp>
      <p:sp>
        <p:nvSpPr>
          <p:cNvPr id="18" name="object 33"/>
          <p:cNvSpPr/>
          <p:nvPr/>
        </p:nvSpPr>
        <p:spPr>
          <a:xfrm>
            <a:off x="1750229" y="1527464"/>
            <a:ext cx="445053" cy="5330536"/>
          </a:xfrm>
          <a:prstGeom prst="rect">
            <a:avLst/>
          </a:prstGeom>
          <a:blipFill>
            <a:blip r:embed="rId11" cstate="print"/>
            <a:stretch>
              <a:fillRect/>
            </a:stretch>
          </a:blipFill>
        </p:spPr>
        <p:txBody>
          <a:bodyPr wrap="square" lIns="0" tIns="0" rIns="0" bIns="0" rtlCol="0"/>
          <a:lstStyle/>
          <a:p>
            <a:endParaRPr/>
          </a:p>
        </p:txBody>
      </p:sp>
      <p:sp>
        <p:nvSpPr>
          <p:cNvPr id="19" name="object 34"/>
          <p:cNvSpPr/>
          <p:nvPr/>
        </p:nvSpPr>
        <p:spPr>
          <a:xfrm>
            <a:off x="2183091" y="1911926"/>
            <a:ext cx="451142" cy="4946074"/>
          </a:xfrm>
          <a:prstGeom prst="rect">
            <a:avLst/>
          </a:prstGeom>
          <a:blipFill>
            <a:blip r:embed="rId12" cstate="print"/>
            <a:stretch>
              <a:fillRect/>
            </a:stretch>
          </a:blipFill>
        </p:spPr>
        <p:txBody>
          <a:bodyPr wrap="square" lIns="0" tIns="0" rIns="0" bIns="0" rtlCol="0"/>
          <a:lstStyle/>
          <a:p>
            <a:endParaRPr/>
          </a:p>
        </p:txBody>
      </p:sp>
      <p:sp>
        <p:nvSpPr>
          <p:cNvPr id="20" name="object 35"/>
          <p:cNvSpPr/>
          <p:nvPr/>
        </p:nvSpPr>
        <p:spPr>
          <a:xfrm>
            <a:off x="2622054" y="2286000"/>
            <a:ext cx="445046" cy="4571999"/>
          </a:xfrm>
          <a:prstGeom prst="rect">
            <a:avLst/>
          </a:prstGeom>
          <a:blipFill>
            <a:blip r:embed="rId13" cstate="print"/>
            <a:stretch>
              <a:fillRect/>
            </a:stretch>
          </a:blipFill>
        </p:spPr>
        <p:txBody>
          <a:bodyPr wrap="square" lIns="0" tIns="0" rIns="0" bIns="0" rtlCol="0"/>
          <a:lstStyle/>
          <a:p>
            <a:endParaRPr/>
          </a:p>
        </p:txBody>
      </p:sp>
      <p:sp>
        <p:nvSpPr>
          <p:cNvPr id="21" name="object 36"/>
          <p:cNvSpPr/>
          <p:nvPr/>
        </p:nvSpPr>
        <p:spPr>
          <a:xfrm>
            <a:off x="3054909" y="2660072"/>
            <a:ext cx="451150" cy="4197928"/>
          </a:xfrm>
          <a:prstGeom prst="rect">
            <a:avLst/>
          </a:prstGeom>
          <a:blipFill>
            <a:blip r:embed="rId14" cstate="print"/>
            <a:stretch>
              <a:fillRect/>
            </a:stretch>
          </a:blipFill>
        </p:spPr>
        <p:txBody>
          <a:bodyPr wrap="square" lIns="0" tIns="0" rIns="0" bIns="0" rtlCol="0"/>
          <a:lstStyle/>
          <a:p>
            <a:endParaRPr/>
          </a:p>
        </p:txBody>
      </p:sp>
      <p:sp>
        <p:nvSpPr>
          <p:cNvPr id="24" name="object 37"/>
          <p:cNvSpPr/>
          <p:nvPr/>
        </p:nvSpPr>
        <p:spPr>
          <a:xfrm>
            <a:off x="3493866" y="3054928"/>
            <a:ext cx="445054" cy="3803072"/>
          </a:xfrm>
          <a:prstGeom prst="rect">
            <a:avLst/>
          </a:prstGeom>
          <a:blipFill>
            <a:blip r:embed="rId15" cstate="print"/>
            <a:stretch>
              <a:fillRect/>
            </a:stretch>
          </a:blipFill>
        </p:spPr>
        <p:txBody>
          <a:bodyPr wrap="square" lIns="0" tIns="0" rIns="0" bIns="0" rtlCol="0"/>
          <a:lstStyle/>
          <a:p>
            <a:endParaRPr/>
          </a:p>
        </p:txBody>
      </p:sp>
      <p:sp>
        <p:nvSpPr>
          <p:cNvPr id="25" name="object 38"/>
          <p:cNvSpPr/>
          <p:nvPr/>
        </p:nvSpPr>
        <p:spPr>
          <a:xfrm>
            <a:off x="3926727" y="3439391"/>
            <a:ext cx="445054" cy="3418609"/>
          </a:xfrm>
          <a:prstGeom prst="rect">
            <a:avLst/>
          </a:prstGeom>
          <a:blipFill>
            <a:blip r:embed="rId1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26" name="object 39"/>
          <p:cNvSpPr/>
          <p:nvPr/>
        </p:nvSpPr>
        <p:spPr>
          <a:xfrm>
            <a:off x="4359588" y="3813464"/>
            <a:ext cx="451145" cy="3044536"/>
          </a:xfrm>
          <a:prstGeom prst="rect">
            <a:avLst/>
          </a:prstGeom>
          <a:blipFill>
            <a:blip r:embed="rId17" cstate="print"/>
            <a:stretch>
              <a:fillRect/>
            </a:stretch>
          </a:blipFill>
        </p:spPr>
        <p:txBody>
          <a:bodyPr wrap="square" lIns="0" tIns="0" rIns="0" bIns="0" rtlCol="0"/>
          <a:lstStyle/>
          <a:p>
            <a:endParaRPr/>
          </a:p>
        </p:txBody>
      </p:sp>
      <p:sp>
        <p:nvSpPr>
          <p:cNvPr id="27" name="object 40"/>
          <p:cNvSpPr/>
          <p:nvPr/>
        </p:nvSpPr>
        <p:spPr>
          <a:xfrm>
            <a:off x="4798546" y="4208930"/>
            <a:ext cx="445054" cy="2649070"/>
          </a:xfrm>
          <a:prstGeom prst="rect">
            <a:avLst/>
          </a:prstGeom>
          <a:blipFill>
            <a:blip r:embed="rId18" cstate="print"/>
            <a:stretch>
              <a:fillRect/>
            </a:stretch>
          </a:blipFill>
        </p:spPr>
        <p:txBody>
          <a:bodyPr wrap="square" lIns="0" tIns="0" rIns="0" bIns="0" rtlCol="0"/>
          <a:lstStyle/>
          <a:p>
            <a:endParaRPr/>
          </a:p>
        </p:txBody>
      </p:sp>
      <p:sp>
        <p:nvSpPr>
          <p:cNvPr id="28" name="object 41"/>
          <p:cNvSpPr/>
          <p:nvPr/>
        </p:nvSpPr>
        <p:spPr>
          <a:xfrm>
            <a:off x="5237491" y="4589199"/>
            <a:ext cx="451148" cy="2268801"/>
          </a:xfrm>
          <a:prstGeom prst="rect">
            <a:avLst/>
          </a:prstGeom>
          <a:blipFill>
            <a:blip r:embed="rId19" cstate="print"/>
            <a:stretch>
              <a:fillRect/>
            </a:stretch>
          </a:blipFill>
        </p:spPr>
        <p:txBody>
          <a:bodyPr wrap="square" lIns="0" tIns="0" rIns="0" bIns="0" rtlCol="0"/>
          <a:lstStyle/>
          <a:p>
            <a:endParaRPr/>
          </a:p>
        </p:txBody>
      </p:sp>
      <p:sp>
        <p:nvSpPr>
          <p:cNvPr id="29" name="object 42"/>
          <p:cNvSpPr/>
          <p:nvPr/>
        </p:nvSpPr>
        <p:spPr>
          <a:xfrm>
            <a:off x="5670358" y="4977244"/>
            <a:ext cx="445046" cy="1880755"/>
          </a:xfrm>
          <a:prstGeom prst="rect">
            <a:avLst/>
          </a:prstGeom>
          <a:blipFill>
            <a:blip r:embed="rId20" cstate="print"/>
            <a:stretch>
              <a:fillRect/>
            </a:stretch>
          </a:blipFill>
        </p:spPr>
        <p:txBody>
          <a:bodyPr wrap="square" lIns="0" tIns="0" rIns="0" bIns="0" rtlCol="0"/>
          <a:lstStyle/>
          <a:p>
            <a:endParaRPr/>
          </a:p>
        </p:txBody>
      </p:sp>
      <p:sp>
        <p:nvSpPr>
          <p:cNvPr id="30" name="object 43"/>
          <p:cNvSpPr/>
          <p:nvPr/>
        </p:nvSpPr>
        <p:spPr>
          <a:xfrm>
            <a:off x="6113648" y="5361708"/>
            <a:ext cx="451142" cy="1496292"/>
          </a:xfrm>
          <a:prstGeom prst="rect">
            <a:avLst/>
          </a:prstGeom>
          <a:blipFill>
            <a:blip r:embed="rId21" cstate="print"/>
            <a:stretch>
              <a:fillRect/>
            </a:stretch>
          </a:blipFill>
        </p:spPr>
        <p:txBody>
          <a:bodyPr wrap="square" lIns="0" tIns="0" rIns="0" bIns="0" rtlCol="0"/>
          <a:lstStyle/>
          <a:p>
            <a:endParaRPr/>
          </a:p>
        </p:txBody>
      </p:sp>
      <p:sp>
        <p:nvSpPr>
          <p:cNvPr id="31" name="object 44"/>
          <p:cNvSpPr/>
          <p:nvPr/>
        </p:nvSpPr>
        <p:spPr>
          <a:xfrm>
            <a:off x="6542182" y="5746173"/>
            <a:ext cx="445052" cy="1111827"/>
          </a:xfrm>
          <a:prstGeom prst="rect">
            <a:avLst/>
          </a:prstGeom>
          <a:blipFill>
            <a:blip r:embed="rId22" cstate="print"/>
            <a:stretch>
              <a:fillRect/>
            </a:stretch>
          </a:blipFill>
        </p:spPr>
        <p:txBody>
          <a:bodyPr wrap="square" lIns="0" tIns="0" rIns="0" bIns="0" rtlCol="0"/>
          <a:lstStyle/>
          <a:p>
            <a:endParaRPr/>
          </a:p>
        </p:txBody>
      </p:sp>
      <p:sp>
        <p:nvSpPr>
          <p:cNvPr id="32" name="object 45"/>
          <p:cNvSpPr/>
          <p:nvPr/>
        </p:nvSpPr>
        <p:spPr>
          <a:xfrm>
            <a:off x="6987234" y="6120244"/>
            <a:ext cx="451150" cy="737755"/>
          </a:xfrm>
          <a:prstGeom prst="rect">
            <a:avLst/>
          </a:prstGeom>
          <a:blipFill>
            <a:blip r:embed="rId23" cstate="print"/>
            <a:stretch>
              <a:fillRect/>
            </a:stretch>
          </a:blipFill>
        </p:spPr>
        <p:txBody>
          <a:bodyPr wrap="square" lIns="0" tIns="0" rIns="0" bIns="0" rtlCol="0"/>
          <a:lstStyle/>
          <a:p>
            <a:endParaRPr/>
          </a:p>
        </p:txBody>
      </p:sp>
      <p:sp>
        <p:nvSpPr>
          <p:cNvPr id="33" name="object 46"/>
          <p:cNvSpPr/>
          <p:nvPr/>
        </p:nvSpPr>
        <p:spPr>
          <a:xfrm>
            <a:off x="7432273" y="6494318"/>
            <a:ext cx="434632" cy="363682"/>
          </a:xfrm>
          <a:prstGeom prst="rect">
            <a:avLst/>
          </a:prstGeom>
          <a:blipFill>
            <a:blip r:embed="rId24" cstate="print"/>
            <a:stretch>
              <a:fillRect/>
            </a:stretch>
          </a:blipFill>
        </p:spPr>
        <p:txBody>
          <a:bodyPr wrap="square" lIns="0" tIns="0" rIns="0" bIns="0" rtlCol="0"/>
          <a:lstStyle/>
          <a:p>
            <a:endParaRPr/>
          </a:p>
        </p:txBody>
      </p:sp>
      <p:sp>
        <p:nvSpPr>
          <p:cNvPr id="4" name="Rectángulo 3"/>
          <p:cNvSpPr/>
          <p:nvPr/>
        </p:nvSpPr>
        <p:spPr>
          <a:xfrm>
            <a:off x="4989572" y="2839758"/>
            <a:ext cx="4572000" cy="1344342"/>
          </a:xfrm>
          <a:prstGeom prst="rect">
            <a:avLst/>
          </a:prstGeom>
        </p:spPr>
        <p:txBody>
          <a:bodyPr>
            <a:spAutoFit/>
          </a:bodyPr>
          <a:lstStyle/>
          <a:p>
            <a:pPr marL="12700" marR="5080" lvl="0">
              <a:lnSpc>
                <a:spcPct val="113399"/>
              </a:lnSpc>
              <a:spcBef>
                <a:spcPts val="100"/>
              </a:spcBef>
              <a:tabLst>
                <a:tab pos="1463675" algn="l"/>
                <a:tab pos="2227580" algn="l"/>
              </a:tabLst>
            </a:pPr>
            <a:r>
              <a:rPr lang="es-MX" sz="3600" b="1" spc="25" dirty="0">
                <a:solidFill>
                  <a:schemeClr val="tx1">
                    <a:lumMod val="95000"/>
                    <a:lumOff val="5000"/>
                  </a:schemeClr>
                </a:solidFill>
                <a:latin typeface="Arial"/>
                <a:cs typeface="Arial"/>
              </a:rPr>
              <a:t>Alfarería Vidriada  </a:t>
            </a:r>
            <a:r>
              <a:rPr lang="es-MX" sz="3600" b="1" spc="215" dirty="0">
                <a:solidFill>
                  <a:schemeClr val="tx1">
                    <a:lumMod val="95000"/>
                    <a:lumOff val="5000"/>
                  </a:schemeClr>
                </a:solidFill>
                <a:latin typeface="Arial"/>
                <a:cs typeface="Arial"/>
              </a:rPr>
              <a:t>Libre	</a:t>
            </a:r>
            <a:r>
              <a:rPr lang="es-MX" sz="3600" b="1" spc="135" dirty="0">
                <a:solidFill>
                  <a:schemeClr val="tx1">
                    <a:lumMod val="95000"/>
                    <a:lumOff val="5000"/>
                  </a:schemeClr>
                </a:solidFill>
                <a:latin typeface="Arial"/>
                <a:cs typeface="Arial"/>
              </a:rPr>
              <a:t>de	</a:t>
            </a:r>
            <a:r>
              <a:rPr lang="es-MX" sz="3600" b="1" spc="270" dirty="0">
                <a:solidFill>
                  <a:schemeClr val="tx1">
                    <a:lumMod val="95000"/>
                    <a:lumOff val="5000"/>
                  </a:schemeClr>
                </a:solidFill>
                <a:latin typeface="Arial"/>
                <a:cs typeface="Arial"/>
              </a:rPr>
              <a:t>Plomo</a:t>
            </a:r>
            <a:endParaRPr lang="es-MX" sz="3600" dirty="0">
              <a:solidFill>
                <a:schemeClr val="tx1">
                  <a:lumMod val="95000"/>
                  <a:lumOff val="5000"/>
                </a:schemeClr>
              </a:solidFill>
              <a:latin typeface="Arial"/>
              <a:cs typeface="Arial"/>
            </a:endParaRPr>
          </a:p>
        </p:txBody>
      </p:sp>
      <p:pic>
        <p:nvPicPr>
          <p:cNvPr id="5" name="Imagen 4"/>
          <p:cNvPicPr>
            <a:picLocks noChangeAspect="1"/>
          </p:cNvPicPr>
          <p:nvPr/>
        </p:nvPicPr>
        <p:blipFill>
          <a:blip r:embed="rId25"/>
          <a:stretch>
            <a:fillRect/>
          </a:stretch>
        </p:blipFill>
        <p:spPr>
          <a:xfrm>
            <a:off x="4865626" y="3494689"/>
            <a:ext cx="2042337" cy="48772"/>
          </a:xfrm>
          <a:prstGeom prst="rect">
            <a:avLst/>
          </a:prstGeom>
        </p:spPr>
      </p:pic>
    </p:spTree>
    <p:extLst>
      <p:ext uri="{BB962C8B-B14F-4D97-AF65-F5344CB8AC3E}">
        <p14:creationId xmlns:p14="http://schemas.microsoft.com/office/powerpoint/2010/main" val="6763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10</a:t>
            </a:fld>
            <a:endParaRPr lang="es-MX"/>
          </a:p>
        </p:txBody>
      </p:sp>
      <p:sp>
        <p:nvSpPr>
          <p:cNvPr id="3" name="CuadroTexto 2"/>
          <p:cNvSpPr txBox="1"/>
          <p:nvPr/>
        </p:nvSpPr>
        <p:spPr>
          <a:xfrm>
            <a:off x="490278" y="107045"/>
            <a:ext cx="7647795" cy="1384995"/>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CONVENIO DE CONCERTACIÓN DE ACCIONES A FAVOR DE LA SALUD DE LOS ALFAREROS DE MÉXICO, QUE CELEBRAN POR UNA PARTE EL FIDEICOMISO PÚBLICO DENOMINADO FONDO NACIONAL PARA EL FOMENTO DE LAS ARTESANÍAS, “FONART” LA CÁMARA NACIONAL DE LA INDUSTRIA DE RESTAURANTES Y ALIMENTOS CONDIMENTADOS, “CANIRAC” Y</a:t>
            </a:r>
            <a:r>
              <a:rPr lang="es-MX" sz="1400" b="1" dirty="0" smtClean="0">
                <a:solidFill>
                  <a:srgbClr val="00B05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LA COMISIÓN FEDERAL PARA LA PROTECCIÓN CONTRA RIESGOS SANITARIOS “COFEPRIS”</a:t>
            </a:r>
            <a:endParaRPr lang="es-MX" sz="1400" dirty="0">
              <a:latin typeface="Arial" panose="020B0604020202020204" pitchFamily="34" charset="0"/>
              <a:cs typeface="Arial" panose="020B0604020202020204" pitchFamily="34" charset="0"/>
            </a:endParaRPr>
          </a:p>
        </p:txBody>
      </p:sp>
      <p:sp>
        <p:nvSpPr>
          <p:cNvPr id="4" name="object 3"/>
          <p:cNvSpPr/>
          <p:nvPr/>
        </p:nvSpPr>
        <p:spPr>
          <a:xfrm>
            <a:off x="-1" y="1492040"/>
            <a:ext cx="9135529" cy="133658"/>
          </a:xfrm>
          <a:custGeom>
            <a:avLst/>
            <a:gdLst/>
            <a:ahLst/>
            <a:cxnLst/>
            <a:rect l="l" t="t" r="r" b="b"/>
            <a:pathLst>
              <a:path w="10050145" h="125730">
                <a:moveTo>
                  <a:pt x="10049929" y="0"/>
                </a:moveTo>
                <a:lnTo>
                  <a:pt x="10049929" y="125209"/>
                </a:lnTo>
                <a:lnTo>
                  <a:pt x="0" y="125209"/>
                </a:lnTo>
                <a:lnTo>
                  <a:pt x="0" y="0"/>
                </a:lnTo>
                <a:lnTo>
                  <a:pt x="10049929" y="0"/>
                </a:lnTo>
                <a:close/>
              </a:path>
            </a:pathLst>
          </a:custGeom>
          <a:solidFill>
            <a:srgbClr val="231F20"/>
          </a:solidFill>
        </p:spPr>
        <p:txBody>
          <a:bodyPr wrap="square" lIns="0" tIns="0" rIns="0" bIns="0" rtlCol="0"/>
          <a:lstStyle/>
          <a:p>
            <a:endParaRPr/>
          </a:p>
        </p:txBody>
      </p:sp>
      <p:sp>
        <p:nvSpPr>
          <p:cNvPr id="5" name="CuadroTexto 4"/>
          <p:cNvSpPr txBox="1"/>
          <p:nvPr/>
        </p:nvSpPr>
        <p:spPr>
          <a:xfrm>
            <a:off x="339185" y="1817680"/>
            <a:ext cx="8457156" cy="4647426"/>
          </a:xfrm>
          <a:prstGeom prst="rect">
            <a:avLst/>
          </a:prstGeom>
          <a:noFill/>
        </p:spPr>
        <p:txBody>
          <a:bodyPr wrap="square" rtlCol="0">
            <a:spAutoFit/>
          </a:bodyPr>
          <a:lstStyle/>
          <a:p>
            <a:pPr algn="just"/>
            <a:r>
              <a:rPr lang="es-MX" sz="1200" dirty="0" smtClean="0">
                <a:latin typeface="Arial" panose="020B0604020202020204" pitchFamily="34" charset="0"/>
                <a:cs typeface="Arial" panose="020B0604020202020204" pitchFamily="34" charset="0"/>
              </a:rPr>
              <a:t>El 28 de mayo del 2018 en el municipio de Zautla Puebla localidad de San Miguel Tenextatiloyan, se realizo  el Foro de Lanzamiento de la Estrategia para el Manejo Integral de Óxido de Plomo en las Regiones Alfareras de México.</a:t>
            </a:r>
          </a:p>
          <a:p>
            <a:pPr algn="just"/>
            <a:endParaRPr lang="es-MX" sz="1200" dirty="0" smtClean="0">
              <a:latin typeface="Arial" panose="020B0604020202020204" pitchFamily="34" charset="0"/>
              <a:cs typeface="Arial" panose="020B0604020202020204" pitchFamily="34" charset="0"/>
            </a:endParaRPr>
          </a:p>
          <a:p>
            <a:pPr algn="just"/>
            <a:r>
              <a:rPr lang="es-MX" sz="1200" dirty="0" smtClean="0">
                <a:latin typeface="Arial" panose="020B0604020202020204" pitchFamily="34" charset="0"/>
                <a:cs typeface="Arial" panose="020B0604020202020204" pitchFamily="34" charset="0"/>
              </a:rPr>
              <a:t>El Secretario federal de la Secretaria de Salud, José Narro y el gobernador Tony </a:t>
            </a:r>
            <a:r>
              <a:rPr lang="es-MX" sz="1200" dirty="0" err="1" smtClean="0">
                <a:latin typeface="Arial" panose="020B0604020202020204" pitchFamily="34" charset="0"/>
                <a:cs typeface="Arial" panose="020B0604020202020204" pitchFamily="34" charset="0"/>
              </a:rPr>
              <a:t>Gali</a:t>
            </a:r>
            <a:r>
              <a:rPr lang="es-MX" sz="1200" dirty="0" smtClean="0">
                <a:latin typeface="Arial" panose="020B0604020202020204" pitchFamily="34" charset="0"/>
                <a:cs typeface="Arial" panose="020B0604020202020204" pitchFamily="34" charset="0"/>
              </a:rPr>
              <a:t> firmaron, como testigos de honor. </a:t>
            </a:r>
            <a:r>
              <a:rPr lang="es-MX" sz="1200" dirty="0">
                <a:latin typeface="Arial" panose="020B0604020202020204" pitchFamily="34" charset="0"/>
                <a:cs typeface="Arial" panose="020B0604020202020204" pitchFamily="34" charset="0"/>
              </a:rPr>
              <a:t>E</a:t>
            </a:r>
            <a:r>
              <a:rPr lang="es-MX" sz="1200" dirty="0" smtClean="0">
                <a:latin typeface="Arial" panose="020B0604020202020204" pitchFamily="34" charset="0"/>
                <a:cs typeface="Arial" panose="020B0604020202020204" pitchFamily="34" charset="0"/>
              </a:rPr>
              <a:t>l convenio de Concertación de Acciones a favor de la salud de los alfareros de México.</a:t>
            </a:r>
          </a:p>
          <a:p>
            <a:pPr algn="just"/>
            <a:endParaRPr lang="es-MX" sz="1200" dirty="0">
              <a:latin typeface="Arial" panose="020B0604020202020204" pitchFamily="34" charset="0"/>
              <a:cs typeface="Arial" panose="020B0604020202020204" pitchFamily="34" charset="0"/>
            </a:endParaRPr>
          </a:p>
          <a:p>
            <a:pPr algn="just"/>
            <a:r>
              <a:rPr lang="es-MX" sz="1200" dirty="0" smtClean="0">
                <a:latin typeface="Arial" panose="020B0604020202020204" pitchFamily="34" charset="0"/>
                <a:cs typeface="Arial" panose="020B0604020202020204" pitchFamily="34" charset="0"/>
              </a:rPr>
              <a:t>José Narro explicó que el plomo mejor conocido como Greta perjudica la salud de quienes trabajan y consumen estos productos, ya que genera problemas que afectan la sangre, el desarrollo neurológico, la audición, y diversos órganos; por lo que alentó a quienes se dedican al oficio de la alfarería vidriada a sustituir el mineral por compuestos que no sean de carácter toxico.</a:t>
            </a:r>
          </a:p>
          <a:p>
            <a:pPr algn="just"/>
            <a:endParaRPr lang="es-MX" sz="1200" dirty="0" smtClean="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a:t>
            </a:r>
            <a:r>
              <a:rPr lang="es-MX" sz="1200" dirty="0" smtClean="0">
                <a:latin typeface="Arial" panose="020B0604020202020204" pitchFamily="34" charset="0"/>
                <a:cs typeface="Arial" panose="020B0604020202020204" pitchFamily="34" charset="0"/>
              </a:rPr>
              <a:t>l Gobernador del estado de Puebla Tony </a:t>
            </a:r>
            <a:r>
              <a:rPr lang="es-MX" sz="1200" dirty="0" err="1" smtClean="0">
                <a:latin typeface="Arial" panose="020B0604020202020204" pitchFamily="34" charset="0"/>
                <a:cs typeface="Arial" panose="020B0604020202020204" pitchFamily="34" charset="0"/>
              </a:rPr>
              <a:t>Gali</a:t>
            </a:r>
            <a:r>
              <a:rPr lang="es-MX" sz="1200" dirty="0" smtClean="0">
                <a:latin typeface="Arial" panose="020B0604020202020204" pitchFamily="34" charset="0"/>
                <a:cs typeface="Arial" panose="020B0604020202020204" pitchFamily="34" charset="0"/>
              </a:rPr>
              <a:t> mencionó que este programa favorecerá a una vida saludable con un método que, además, permitirá que las artesanías sean exportadas a otros países.</a:t>
            </a:r>
          </a:p>
          <a:p>
            <a:pPr algn="just"/>
            <a:endParaRPr lang="es-MX" sz="1200" dirty="0" smtClean="0">
              <a:latin typeface="Arial" panose="020B0604020202020204" pitchFamily="34" charset="0"/>
              <a:cs typeface="Arial" panose="020B0604020202020204" pitchFamily="34" charset="0"/>
            </a:endParaRPr>
          </a:p>
          <a:p>
            <a:pPr algn="just"/>
            <a:r>
              <a:rPr lang="es-MX" sz="1200" dirty="0" smtClean="0">
                <a:latin typeface="Arial" panose="020B0604020202020204" pitchFamily="34" charset="0"/>
                <a:cs typeface="Arial" panose="020B0604020202020204" pitchFamily="34" charset="0"/>
              </a:rPr>
              <a:t>El titular de la Comisión Federal para la Protección contra Riesgos Sanitarios (COFEPRIS ), Julio Sánchez y </a:t>
            </a:r>
            <a:r>
              <a:rPr lang="es-MX" sz="1200" dirty="0" err="1" smtClean="0">
                <a:latin typeface="Arial" panose="020B0604020202020204" pitchFamily="34" charset="0"/>
                <a:cs typeface="Arial" panose="020B0604020202020204" pitchFamily="34" charset="0"/>
              </a:rPr>
              <a:t>Tépoz</a:t>
            </a:r>
            <a:r>
              <a:rPr lang="es-MX" sz="1200" dirty="0" smtClean="0">
                <a:latin typeface="Arial" panose="020B0604020202020204" pitchFamily="34" charset="0"/>
                <a:cs typeface="Arial" panose="020B0604020202020204" pitchFamily="34" charset="0"/>
              </a:rPr>
              <a:t>, informó que Puebla se ubica entre los primeros tres lugares de producción alfarera en México, siendo el municipio de Zautla donde se concentra el mayor número de productores, con más de dos mil familias dedicadas a la elaboración de cerámica. </a:t>
            </a:r>
          </a:p>
          <a:p>
            <a:pPr algn="just"/>
            <a:endParaRPr lang="es-MX" sz="1200" dirty="0" smtClean="0">
              <a:latin typeface="Arial" panose="020B0604020202020204" pitchFamily="34" charset="0"/>
              <a:cs typeface="Arial" panose="020B0604020202020204" pitchFamily="34" charset="0"/>
            </a:endParaRPr>
          </a:p>
          <a:p>
            <a:pPr algn="just"/>
            <a:r>
              <a:rPr lang="es-MX" sz="1200" dirty="0" smtClean="0">
                <a:latin typeface="Arial" panose="020B0604020202020204" pitchFamily="34" charset="0"/>
                <a:cs typeface="Arial" panose="020B0604020202020204" pitchFamily="34" charset="0"/>
              </a:rPr>
              <a:t>Cabe destacar que con este acuerdo entre la Comisión Federal para la Protección contra Riesgos Sanitarios (COFEPRIS), el Fondo Nacional para el Fomento de las Artesanías (FONART) y la Cámara Nacional de la Industria de Restaurantes y Alimentos Condimentados (CANIRAC), se podrá eliminar el uso de plomo en el esmaltado de la loza vidriada, de baja temperatura, destinada a preparar, servir y almacenar alimentos, favoreciendo a fabricantes y compradores. </a:t>
            </a:r>
          </a:p>
        </p:txBody>
      </p:sp>
      <p:pic>
        <p:nvPicPr>
          <p:cNvPr id="6" name="Imagen 5"/>
          <p:cNvPicPr>
            <a:picLocks noChangeAspect="1"/>
          </p:cNvPicPr>
          <p:nvPr/>
        </p:nvPicPr>
        <p:blipFill>
          <a:blip r:embed="rId2"/>
          <a:stretch>
            <a:fillRect/>
          </a:stretch>
        </p:blipFill>
        <p:spPr>
          <a:xfrm>
            <a:off x="8138073" y="0"/>
            <a:ext cx="1005927" cy="1005927"/>
          </a:xfrm>
          <a:prstGeom prst="rect">
            <a:avLst/>
          </a:prstGeom>
        </p:spPr>
      </p:pic>
      <p:pic>
        <p:nvPicPr>
          <p:cNvPr id="7" name="Imagen 6"/>
          <p:cNvPicPr>
            <a:picLocks noChangeAspect="1"/>
          </p:cNvPicPr>
          <p:nvPr/>
        </p:nvPicPr>
        <p:blipFill>
          <a:blip r:embed="rId3"/>
          <a:stretch>
            <a:fillRect/>
          </a:stretch>
        </p:blipFill>
        <p:spPr>
          <a:xfrm>
            <a:off x="2415374" y="6422430"/>
            <a:ext cx="1908213" cy="42676"/>
          </a:xfrm>
          <a:prstGeom prst="rect">
            <a:avLst/>
          </a:prstGeom>
        </p:spPr>
      </p:pic>
      <p:pic>
        <p:nvPicPr>
          <p:cNvPr id="8" name="Imagen 7"/>
          <p:cNvPicPr>
            <a:picLocks noChangeAspect="1"/>
          </p:cNvPicPr>
          <p:nvPr/>
        </p:nvPicPr>
        <p:blipFill>
          <a:blip r:embed="rId4"/>
          <a:stretch>
            <a:fillRect/>
          </a:stretch>
        </p:blipFill>
        <p:spPr>
          <a:xfrm rot="10800000">
            <a:off x="4759357" y="6422430"/>
            <a:ext cx="1908213" cy="42676"/>
          </a:xfrm>
          <a:prstGeom prst="rect">
            <a:avLst/>
          </a:prstGeom>
        </p:spPr>
      </p:pic>
    </p:spTree>
    <p:extLst>
      <p:ext uri="{BB962C8B-B14F-4D97-AF65-F5344CB8AC3E}">
        <p14:creationId xmlns:p14="http://schemas.microsoft.com/office/powerpoint/2010/main" val="339367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2</a:t>
            </a:fld>
            <a:endParaRPr lang="es-MX"/>
          </a:p>
        </p:txBody>
      </p:sp>
      <p:sp>
        <p:nvSpPr>
          <p:cNvPr id="4" name="object 2"/>
          <p:cNvSpPr/>
          <p:nvPr/>
        </p:nvSpPr>
        <p:spPr>
          <a:xfrm>
            <a:off x="1" y="-1"/>
            <a:ext cx="9144000" cy="1381991"/>
          </a:xfrm>
          <a:prstGeom prst="rect">
            <a:avLst/>
          </a:prstGeom>
          <a:blipFill>
            <a:blip r:embed="rId2" cstate="print"/>
            <a:stretch>
              <a:fillRect/>
            </a:stretch>
          </a:blipFill>
        </p:spPr>
        <p:txBody>
          <a:bodyPr wrap="square" lIns="0" tIns="0" rIns="0" bIns="0" rtlCol="0"/>
          <a:lstStyle/>
          <a:p>
            <a:endParaRPr/>
          </a:p>
        </p:txBody>
      </p:sp>
      <p:sp>
        <p:nvSpPr>
          <p:cNvPr id="7" name="Rectángulo 6"/>
          <p:cNvSpPr/>
          <p:nvPr/>
        </p:nvSpPr>
        <p:spPr>
          <a:xfrm>
            <a:off x="634006" y="308621"/>
            <a:ext cx="5792932"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4800" b="1" i="0" u="none" strike="noStrike" kern="0" cap="none" spc="520" normalizeH="0" baseline="0" noProof="0" dirty="0" smtClean="0">
                <a:ln>
                  <a:noFill/>
                </a:ln>
                <a:solidFill>
                  <a:srgbClr val="FFFFFF"/>
                </a:solidFill>
                <a:effectLst/>
                <a:uLnTx/>
                <a:uFillTx/>
                <a:latin typeface="Arial"/>
                <a:ea typeface="+mj-ea"/>
                <a:cs typeface="Arial"/>
              </a:rPr>
              <a:t>A</a:t>
            </a:r>
            <a:r>
              <a:rPr kumimoji="0" lang="es-MX" sz="4800" b="1" i="0" u="heavy" strike="noStrike" kern="0" cap="none" spc="520" normalizeH="0" baseline="0" noProof="0" dirty="0" smtClean="0">
                <a:ln>
                  <a:noFill/>
                </a:ln>
                <a:solidFill>
                  <a:srgbClr val="FFFFFF"/>
                </a:solidFill>
                <a:effectLst/>
                <a:uLnTx/>
                <a:uFill>
                  <a:solidFill>
                    <a:srgbClr val="EE3025"/>
                  </a:solidFill>
                </a:uFill>
                <a:latin typeface="Arial"/>
                <a:ea typeface="+mj-ea"/>
                <a:cs typeface="Arial"/>
              </a:rPr>
              <a:t>ntecedentes</a:t>
            </a:r>
            <a:endParaRPr kumimoji="0" lang="es-MX" sz="4800" b="0" i="0" u="none" strike="noStrike" kern="0" cap="none" spc="0" normalizeH="0" baseline="0" noProof="0" dirty="0" smtClean="0">
              <a:ln>
                <a:noFill/>
              </a:ln>
              <a:solidFill>
                <a:sysClr val="windowText" lastClr="000000"/>
              </a:solidFill>
              <a:effectLst/>
              <a:uLnTx/>
              <a:uFillTx/>
            </a:endParaRPr>
          </a:p>
        </p:txBody>
      </p:sp>
      <p:sp>
        <p:nvSpPr>
          <p:cNvPr id="8" name="object 17"/>
          <p:cNvSpPr/>
          <p:nvPr/>
        </p:nvSpPr>
        <p:spPr>
          <a:xfrm>
            <a:off x="634006" y="308621"/>
            <a:ext cx="5122558" cy="1142505"/>
          </a:xfrm>
          <a:prstGeom prst="rect">
            <a:avLst/>
          </a:prstGeom>
          <a:blipFill>
            <a:blip r:embed="rId3" cstate="print"/>
            <a:stretch>
              <a:fillRect/>
            </a:stretch>
          </a:blipFill>
        </p:spPr>
        <p:txBody>
          <a:bodyPr wrap="square" lIns="0" tIns="0" rIns="0" bIns="0" rtlCol="0"/>
          <a:lstStyle/>
          <a:p>
            <a:pPr lvl="0"/>
            <a:r>
              <a:rPr lang="es-MX" sz="4800" b="1" kern="0" spc="520" dirty="0" smtClean="0">
                <a:solidFill>
                  <a:srgbClr val="FFFFFF"/>
                </a:solidFill>
                <a:latin typeface="Arial"/>
                <a:ea typeface="+mj-ea"/>
                <a:cs typeface="Arial"/>
              </a:rPr>
              <a:t>A</a:t>
            </a:r>
            <a:r>
              <a:rPr lang="es-MX" sz="4800" b="1" u="heavy" kern="0" spc="520" dirty="0" smtClean="0">
                <a:solidFill>
                  <a:srgbClr val="FFFFFF"/>
                </a:solidFill>
                <a:uFill>
                  <a:solidFill>
                    <a:srgbClr val="EE3025"/>
                  </a:solidFill>
                </a:uFill>
                <a:latin typeface="Arial"/>
                <a:ea typeface="+mj-ea"/>
                <a:cs typeface="Arial"/>
              </a:rPr>
              <a:t>ntecedentes</a:t>
            </a:r>
            <a:endParaRPr kumimoji="0" sz="4800" b="0" i="0" u="none" strike="noStrike" kern="0" cap="none" spc="0" normalizeH="0" baseline="0" noProof="0" dirty="0" smtClean="0">
              <a:ln>
                <a:noFill/>
              </a:ln>
              <a:solidFill>
                <a:prstClr val="black"/>
              </a:solidFill>
              <a:effectLst/>
              <a:uLnTx/>
              <a:uFillTx/>
            </a:endParaRPr>
          </a:p>
        </p:txBody>
      </p:sp>
      <p:sp>
        <p:nvSpPr>
          <p:cNvPr id="9" name="object 7"/>
          <p:cNvSpPr/>
          <p:nvPr/>
        </p:nvSpPr>
        <p:spPr>
          <a:xfrm>
            <a:off x="660390" y="1671745"/>
            <a:ext cx="5554345" cy="3867785"/>
          </a:xfrm>
          <a:custGeom>
            <a:avLst/>
            <a:gdLst/>
            <a:ahLst/>
            <a:cxnLst/>
            <a:rect l="l" t="t" r="r" b="b"/>
            <a:pathLst>
              <a:path w="5554345" h="3867785">
                <a:moveTo>
                  <a:pt x="5222392" y="0"/>
                </a:moveTo>
                <a:lnTo>
                  <a:pt x="0" y="0"/>
                </a:lnTo>
                <a:lnTo>
                  <a:pt x="0" y="3867594"/>
                </a:lnTo>
                <a:lnTo>
                  <a:pt x="5553786" y="3867594"/>
                </a:lnTo>
                <a:lnTo>
                  <a:pt x="5553786" y="331393"/>
                </a:lnTo>
                <a:lnTo>
                  <a:pt x="5550192" y="282423"/>
                </a:lnTo>
                <a:lnTo>
                  <a:pt x="5539754" y="235684"/>
                </a:lnTo>
                <a:lnTo>
                  <a:pt x="5522984" y="191688"/>
                </a:lnTo>
                <a:lnTo>
                  <a:pt x="5500395" y="150948"/>
                </a:lnTo>
                <a:lnTo>
                  <a:pt x="5472499" y="113976"/>
                </a:lnTo>
                <a:lnTo>
                  <a:pt x="5439809" y="81286"/>
                </a:lnTo>
                <a:lnTo>
                  <a:pt x="5402838" y="53390"/>
                </a:lnTo>
                <a:lnTo>
                  <a:pt x="5362097" y="30801"/>
                </a:lnTo>
                <a:lnTo>
                  <a:pt x="5318101" y="14031"/>
                </a:lnTo>
                <a:lnTo>
                  <a:pt x="5271362" y="3593"/>
                </a:lnTo>
                <a:lnTo>
                  <a:pt x="5222392" y="0"/>
                </a:lnTo>
                <a:close/>
              </a:path>
            </a:pathLst>
          </a:custGeom>
          <a:solidFill>
            <a:srgbClr val="EFEEE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0" name="object 9"/>
          <p:cNvSpPr txBox="1"/>
          <p:nvPr/>
        </p:nvSpPr>
        <p:spPr>
          <a:xfrm>
            <a:off x="993391" y="2113532"/>
            <a:ext cx="5133975" cy="3317240"/>
          </a:xfrm>
          <a:prstGeom prst="rect">
            <a:avLst/>
          </a:prstGeom>
        </p:spPr>
        <p:txBody>
          <a:bodyPr vert="horz" wrap="square" lIns="0" tIns="12700" rIns="0" bIns="0" rtlCol="0">
            <a:spAutoFit/>
          </a:bodyPr>
          <a:lstStyle/>
          <a:p>
            <a:pPr marL="12700" marR="5715" indent="24765">
              <a:spcBef>
                <a:spcPts val="100"/>
              </a:spcBef>
            </a:pPr>
            <a:r>
              <a:rPr spc="-5" dirty="0">
                <a:solidFill>
                  <a:srgbClr val="231F20"/>
                </a:solidFill>
                <a:latin typeface="Arial"/>
                <a:cs typeface="Arial"/>
              </a:rPr>
              <a:t>La alfarería es una de las </a:t>
            </a:r>
            <a:r>
              <a:rPr dirty="0">
                <a:solidFill>
                  <a:srgbClr val="231F20"/>
                </a:solidFill>
                <a:latin typeface="Arial"/>
                <a:cs typeface="Arial"/>
              </a:rPr>
              <a:t>ramas </a:t>
            </a:r>
            <a:r>
              <a:rPr spc="-5" dirty="0">
                <a:solidFill>
                  <a:srgbClr val="231F20"/>
                </a:solidFill>
                <a:latin typeface="Arial"/>
                <a:cs typeface="Arial"/>
              </a:rPr>
              <a:t>artesanales  principales de </a:t>
            </a:r>
            <a:r>
              <a:rPr dirty="0">
                <a:solidFill>
                  <a:srgbClr val="231F20"/>
                </a:solidFill>
                <a:latin typeface="Arial"/>
                <a:cs typeface="Arial"/>
              </a:rPr>
              <a:t>México y </a:t>
            </a:r>
            <a:r>
              <a:rPr spc="-5" dirty="0">
                <a:solidFill>
                  <a:srgbClr val="231F20"/>
                </a:solidFill>
                <a:latin typeface="Arial"/>
                <a:cs typeface="Arial"/>
              </a:rPr>
              <a:t>uno de los oficios </a:t>
            </a:r>
            <a:r>
              <a:rPr dirty="0">
                <a:solidFill>
                  <a:srgbClr val="231F20"/>
                </a:solidFill>
                <a:latin typeface="Arial"/>
                <a:cs typeface="Arial"/>
              </a:rPr>
              <a:t>más  </a:t>
            </a:r>
            <a:r>
              <a:rPr spc="-5" dirty="0">
                <a:solidFill>
                  <a:srgbClr val="231F20"/>
                </a:solidFill>
                <a:latin typeface="Arial"/>
                <a:cs typeface="Arial"/>
              </a:rPr>
              <a:t>antiguos de la humanidad. Cada país, </a:t>
            </a:r>
            <a:r>
              <a:rPr dirty="0">
                <a:solidFill>
                  <a:srgbClr val="231F20"/>
                </a:solidFill>
                <a:latin typeface="Arial"/>
                <a:cs typeface="Arial"/>
              </a:rPr>
              <a:t>región y  </a:t>
            </a:r>
            <a:r>
              <a:rPr spc="-5" dirty="0">
                <a:solidFill>
                  <a:srgbClr val="231F20"/>
                </a:solidFill>
                <a:latin typeface="Arial"/>
                <a:cs typeface="Arial"/>
              </a:rPr>
              <a:t>alfarero producen piezas de barro </a:t>
            </a:r>
            <a:r>
              <a:rPr dirty="0">
                <a:solidFill>
                  <a:srgbClr val="231F20"/>
                </a:solidFill>
                <a:latin typeface="Arial"/>
                <a:cs typeface="Arial"/>
              </a:rPr>
              <a:t>con</a:t>
            </a:r>
            <a:r>
              <a:rPr spc="-345" dirty="0">
                <a:solidFill>
                  <a:srgbClr val="231F20"/>
                </a:solidFill>
                <a:latin typeface="Arial"/>
                <a:cs typeface="Arial"/>
              </a:rPr>
              <a:t> </a:t>
            </a:r>
            <a:r>
              <a:rPr dirty="0">
                <a:solidFill>
                  <a:srgbClr val="231F20"/>
                </a:solidFill>
                <a:latin typeface="Arial"/>
                <a:cs typeface="Arial"/>
              </a:rPr>
              <a:t>característi-  cas </a:t>
            </a:r>
            <a:r>
              <a:rPr spc="-5" dirty="0">
                <a:solidFill>
                  <a:srgbClr val="231F20"/>
                </a:solidFill>
                <a:latin typeface="Arial"/>
                <a:cs typeface="Arial"/>
              </a:rPr>
              <a:t>particulares de </a:t>
            </a:r>
            <a:r>
              <a:rPr dirty="0">
                <a:solidFill>
                  <a:srgbClr val="231F20"/>
                </a:solidFill>
                <a:latin typeface="Arial"/>
                <a:cs typeface="Arial"/>
              </a:rPr>
              <a:t>forma, </a:t>
            </a:r>
            <a:r>
              <a:rPr spc="-20" dirty="0">
                <a:solidFill>
                  <a:srgbClr val="231F20"/>
                </a:solidFill>
                <a:latin typeface="Arial"/>
                <a:cs typeface="Arial"/>
              </a:rPr>
              <a:t>color, </a:t>
            </a:r>
            <a:r>
              <a:rPr dirty="0">
                <a:solidFill>
                  <a:srgbClr val="231F20"/>
                </a:solidFill>
                <a:latin typeface="Arial"/>
                <a:cs typeface="Arial"/>
              </a:rPr>
              <a:t>calidad y</a:t>
            </a:r>
            <a:r>
              <a:rPr spc="-45" dirty="0">
                <a:solidFill>
                  <a:srgbClr val="231F20"/>
                </a:solidFill>
                <a:latin typeface="Arial"/>
                <a:cs typeface="Arial"/>
              </a:rPr>
              <a:t> </a:t>
            </a:r>
            <a:r>
              <a:rPr dirty="0">
                <a:solidFill>
                  <a:srgbClr val="231F20"/>
                </a:solidFill>
                <a:latin typeface="Arial"/>
                <a:cs typeface="Arial"/>
              </a:rPr>
              <a:t>función.</a:t>
            </a:r>
            <a:endParaRPr dirty="0">
              <a:solidFill>
                <a:prstClr val="black"/>
              </a:solidFill>
              <a:latin typeface="Arial"/>
              <a:cs typeface="Arial"/>
            </a:endParaRPr>
          </a:p>
          <a:p>
            <a:pPr>
              <a:spcBef>
                <a:spcPts val="30"/>
              </a:spcBef>
            </a:pPr>
            <a:endParaRPr sz="1850" dirty="0">
              <a:solidFill>
                <a:prstClr val="black"/>
              </a:solidFill>
              <a:latin typeface="Times New Roman"/>
              <a:cs typeface="Times New Roman"/>
            </a:endParaRPr>
          </a:p>
          <a:p>
            <a:pPr marL="12700" marR="5080" indent="24765"/>
            <a:r>
              <a:rPr spc="-5" dirty="0">
                <a:solidFill>
                  <a:srgbClr val="231F20"/>
                </a:solidFill>
                <a:latin typeface="Arial"/>
                <a:cs typeface="Arial"/>
              </a:rPr>
              <a:t>Cada una de estas piezas puede </a:t>
            </a:r>
            <a:r>
              <a:rPr dirty="0">
                <a:solidFill>
                  <a:srgbClr val="231F20"/>
                </a:solidFill>
                <a:latin typeface="Arial"/>
                <a:cs typeface="Arial"/>
              </a:rPr>
              <a:t>ser clasificada  según su </a:t>
            </a:r>
            <a:r>
              <a:rPr spc="-5" dirty="0">
                <a:solidFill>
                  <a:srgbClr val="231F20"/>
                </a:solidFill>
                <a:latin typeface="Arial"/>
                <a:cs typeface="Arial"/>
              </a:rPr>
              <a:t>uso, </a:t>
            </a:r>
            <a:r>
              <a:rPr dirty="0">
                <a:solidFill>
                  <a:srgbClr val="231F20"/>
                </a:solidFill>
                <a:latin typeface="Arial"/>
                <a:cs typeface="Arial"/>
              </a:rPr>
              <a:t>y </a:t>
            </a:r>
            <a:r>
              <a:rPr spc="-5" dirty="0">
                <a:solidFill>
                  <a:srgbClr val="231F20"/>
                </a:solidFill>
                <a:latin typeface="Arial"/>
                <a:cs typeface="Arial"/>
              </a:rPr>
              <a:t>por estar </a:t>
            </a:r>
            <a:r>
              <a:rPr dirty="0">
                <a:solidFill>
                  <a:srgbClr val="231F20"/>
                </a:solidFill>
                <a:latin typeface="Arial"/>
                <a:cs typeface="Arial"/>
              </a:rPr>
              <a:t>o </a:t>
            </a:r>
            <a:r>
              <a:rPr spc="-5" dirty="0">
                <a:solidFill>
                  <a:srgbClr val="231F20"/>
                </a:solidFill>
                <a:latin typeface="Arial"/>
                <a:cs typeface="Arial"/>
              </a:rPr>
              <a:t>no</a:t>
            </a:r>
            <a:r>
              <a:rPr spc="-40" dirty="0">
                <a:solidFill>
                  <a:srgbClr val="231F20"/>
                </a:solidFill>
                <a:latin typeface="Arial"/>
                <a:cs typeface="Arial"/>
              </a:rPr>
              <a:t> </a:t>
            </a:r>
            <a:r>
              <a:rPr spc="-5" dirty="0">
                <a:solidFill>
                  <a:srgbClr val="231F20"/>
                </a:solidFill>
                <a:latin typeface="Arial"/>
                <a:cs typeface="Arial"/>
              </a:rPr>
              <a:t>esmaltada.</a:t>
            </a:r>
            <a:endParaRPr dirty="0">
              <a:solidFill>
                <a:prstClr val="black"/>
              </a:solidFill>
              <a:latin typeface="Arial"/>
              <a:cs typeface="Arial"/>
            </a:endParaRPr>
          </a:p>
          <a:p>
            <a:pPr>
              <a:spcBef>
                <a:spcPts val="35"/>
              </a:spcBef>
            </a:pPr>
            <a:endParaRPr sz="1850" dirty="0">
              <a:solidFill>
                <a:prstClr val="black"/>
              </a:solidFill>
              <a:latin typeface="Times New Roman"/>
              <a:cs typeface="Times New Roman"/>
            </a:endParaRPr>
          </a:p>
          <a:p>
            <a:pPr marL="37465" marR="551815"/>
            <a:r>
              <a:rPr spc="-5" dirty="0">
                <a:solidFill>
                  <a:srgbClr val="231F20"/>
                </a:solidFill>
                <a:latin typeface="Arial"/>
                <a:cs typeface="Arial"/>
              </a:rPr>
              <a:t>Los esmaltes </a:t>
            </a:r>
            <a:r>
              <a:rPr dirty="0">
                <a:solidFill>
                  <a:srgbClr val="231F20"/>
                </a:solidFill>
                <a:latin typeface="Arial"/>
                <a:cs typeface="Arial"/>
              </a:rPr>
              <a:t>o vidriados </a:t>
            </a:r>
            <a:r>
              <a:rPr spc="-5" dirty="0">
                <a:solidFill>
                  <a:srgbClr val="231F20"/>
                </a:solidFill>
                <a:latin typeface="Arial"/>
                <a:cs typeface="Arial"/>
              </a:rPr>
              <a:t>impiden la </a:t>
            </a:r>
            <a:r>
              <a:rPr dirty="0">
                <a:solidFill>
                  <a:srgbClr val="231F20"/>
                </a:solidFill>
                <a:latin typeface="Arial"/>
                <a:cs typeface="Arial"/>
              </a:rPr>
              <a:t>filtración  </a:t>
            </a:r>
            <a:r>
              <a:rPr spc="-5" dirty="0">
                <a:solidFill>
                  <a:srgbClr val="231F20"/>
                </a:solidFill>
                <a:latin typeface="Arial"/>
                <a:cs typeface="Arial"/>
              </a:rPr>
              <a:t>de líquidos, además de dar un elemento  estético </a:t>
            </a:r>
            <a:r>
              <a:rPr dirty="0">
                <a:solidFill>
                  <a:srgbClr val="231F20"/>
                </a:solidFill>
                <a:latin typeface="Arial"/>
                <a:cs typeface="Arial"/>
              </a:rPr>
              <a:t>a </a:t>
            </a:r>
            <a:r>
              <a:rPr spc="-5" dirty="0">
                <a:solidFill>
                  <a:srgbClr val="231F20"/>
                </a:solidFill>
                <a:latin typeface="Arial"/>
                <a:cs typeface="Arial"/>
              </a:rPr>
              <a:t>la</a:t>
            </a:r>
            <a:r>
              <a:rPr spc="-20" dirty="0">
                <a:solidFill>
                  <a:srgbClr val="231F20"/>
                </a:solidFill>
                <a:latin typeface="Arial"/>
                <a:cs typeface="Arial"/>
              </a:rPr>
              <a:t> </a:t>
            </a:r>
            <a:r>
              <a:rPr spc="-5" dirty="0">
                <a:solidFill>
                  <a:srgbClr val="231F20"/>
                </a:solidFill>
                <a:latin typeface="Arial"/>
                <a:cs typeface="Arial"/>
              </a:rPr>
              <a:t>pieza.</a:t>
            </a:r>
            <a:endParaRPr dirty="0">
              <a:solidFill>
                <a:prstClr val="black"/>
              </a:solidFill>
              <a:latin typeface="Arial"/>
              <a:cs typeface="Arial"/>
            </a:endParaRPr>
          </a:p>
        </p:txBody>
      </p:sp>
      <p:sp>
        <p:nvSpPr>
          <p:cNvPr id="12" name="object 22"/>
          <p:cNvSpPr/>
          <p:nvPr/>
        </p:nvSpPr>
        <p:spPr>
          <a:xfrm>
            <a:off x="6759053" y="1671745"/>
            <a:ext cx="1958920" cy="4200814"/>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4" name="object 8"/>
          <p:cNvSpPr/>
          <p:nvPr/>
        </p:nvSpPr>
        <p:spPr>
          <a:xfrm>
            <a:off x="1" y="1346212"/>
            <a:ext cx="431685" cy="551178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pic>
        <p:nvPicPr>
          <p:cNvPr id="15" name="Imagen 14"/>
          <p:cNvPicPr>
            <a:picLocks noChangeAspect="1"/>
          </p:cNvPicPr>
          <p:nvPr/>
        </p:nvPicPr>
        <p:blipFill>
          <a:blip r:embed="rId6"/>
          <a:stretch>
            <a:fillRect/>
          </a:stretch>
        </p:blipFill>
        <p:spPr>
          <a:xfrm>
            <a:off x="634006" y="5872559"/>
            <a:ext cx="1007758" cy="1007758"/>
          </a:xfrm>
          <a:prstGeom prst="rect">
            <a:avLst/>
          </a:prstGeom>
        </p:spPr>
      </p:pic>
      <p:pic>
        <p:nvPicPr>
          <p:cNvPr id="16" name="Imagen 15"/>
          <p:cNvPicPr>
            <a:picLocks noChangeAspect="1"/>
          </p:cNvPicPr>
          <p:nvPr/>
        </p:nvPicPr>
        <p:blipFill>
          <a:blip r:embed="rId7"/>
          <a:stretch>
            <a:fillRect/>
          </a:stretch>
        </p:blipFill>
        <p:spPr>
          <a:xfrm>
            <a:off x="1622259" y="5763801"/>
            <a:ext cx="1908213" cy="42676"/>
          </a:xfrm>
          <a:prstGeom prst="rect">
            <a:avLst/>
          </a:prstGeom>
        </p:spPr>
      </p:pic>
      <p:pic>
        <p:nvPicPr>
          <p:cNvPr id="17" name="Imagen 16"/>
          <p:cNvPicPr>
            <a:picLocks noChangeAspect="1"/>
          </p:cNvPicPr>
          <p:nvPr/>
        </p:nvPicPr>
        <p:blipFill>
          <a:blip r:embed="rId8"/>
          <a:stretch>
            <a:fillRect/>
          </a:stretch>
        </p:blipFill>
        <p:spPr>
          <a:xfrm rot="10800000">
            <a:off x="3965273" y="5763801"/>
            <a:ext cx="1908213" cy="42676"/>
          </a:xfrm>
          <a:prstGeom prst="rect">
            <a:avLst/>
          </a:prstGeom>
        </p:spPr>
      </p:pic>
    </p:spTree>
    <p:extLst>
      <p:ext uri="{BB962C8B-B14F-4D97-AF65-F5344CB8AC3E}">
        <p14:creationId xmlns:p14="http://schemas.microsoft.com/office/powerpoint/2010/main" val="359264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3</a:t>
            </a:fld>
            <a:endParaRPr lang="es-MX"/>
          </a:p>
        </p:txBody>
      </p:sp>
      <p:sp>
        <p:nvSpPr>
          <p:cNvPr id="4" name="object 6"/>
          <p:cNvSpPr/>
          <p:nvPr/>
        </p:nvSpPr>
        <p:spPr>
          <a:xfrm>
            <a:off x="698494" y="1486203"/>
            <a:ext cx="5554345" cy="4003040"/>
          </a:xfrm>
          <a:custGeom>
            <a:avLst/>
            <a:gdLst/>
            <a:ahLst/>
            <a:cxnLst/>
            <a:rect l="l" t="t" r="r" b="b"/>
            <a:pathLst>
              <a:path w="5554345" h="4003040">
                <a:moveTo>
                  <a:pt x="5222392" y="0"/>
                </a:moveTo>
                <a:lnTo>
                  <a:pt x="0" y="0"/>
                </a:lnTo>
                <a:lnTo>
                  <a:pt x="0" y="4002874"/>
                </a:lnTo>
                <a:lnTo>
                  <a:pt x="5553786" y="4002874"/>
                </a:lnTo>
                <a:lnTo>
                  <a:pt x="5553786" y="331393"/>
                </a:lnTo>
                <a:lnTo>
                  <a:pt x="5550192" y="282420"/>
                </a:lnTo>
                <a:lnTo>
                  <a:pt x="5539754" y="235679"/>
                </a:lnTo>
                <a:lnTo>
                  <a:pt x="5522984" y="191682"/>
                </a:lnTo>
                <a:lnTo>
                  <a:pt x="5500395" y="150942"/>
                </a:lnTo>
                <a:lnTo>
                  <a:pt x="5472499" y="113971"/>
                </a:lnTo>
                <a:lnTo>
                  <a:pt x="5439809" y="81282"/>
                </a:lnTo>
                <a:lnTo>
                  <a:pt x="5402838" y="53387"/>
                </a:lnTo>
                <a:lnTo>
                  <a:pt x="5362097" y="30799"/>
                </a:lnTo>
                <a:lnTo>
                  <a:pt x="5318101" y="14030"/>
                </a:lnTo>
                <a:lnTo>
                  <a:pt x="5271362" y="3592"/>
                </a:lnTo>
                <a:lnTo>
                  <a:pt x="5222392" y="0"/>
                </a:lnTo>
                <a:close/>
              </a:path>
            </a:pathLst>
          </a:custGeom>
          <a:solidFill>
            <a:srgbClr val="EFEEE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5" name="object 8"/>
          <p:cNvSpPr txBox="1"/>
          <p:nvPr/>
        </p:nvSpPr>
        <p:spPr>
          <a:xfrm>
            <a:off x="876622" y="1742758"/>
            <a:ext cx="5186680" cy="3317240"/>
          </a:xfrm>
          <a:prstGeom prst="rect">
            <a:avLst/>
          </a:prstGeom>
        </p:spPr>
        <p:txBody>
          <a:bodyPr vert="horz" wrap="square" lIns="0" tIns="12700" rIns="0" bIns="0" rtlCol="0">
            <a:spAutoFit/>
          </a:bodyPr>
          <a:lstStyle/>
          <a:p>
            <a:pPr marL="12700" marR="5715" indent="24765" algn="just">
              <a:spcBef>
                <a:spcPts val="100"/>
              </a:spcBef>
            </a:pPr>
            <a:r>
              <a:rPr spc="-5" dirty="0">
                <a:solidFill>
                  <a:srgbClr val="231F20"/>
                </a:solidFill>
                <a:latin typeface="Arial"/>
                <a:cs typeface="Arial"/>
              </a:rPr>
              <a:t>Los esmaltes </a:t>
            </a:r>
            <a:r>
              <a:rPr dirty="0">
                <a:solidFill>
                  <a:srgbClr val="231F20"/>
                </a:solidFill>
                <a:latin typeface="Arial"/>
                <a:cs typeface="Arial"/>
              </a:rPr>
              <a:t>o vidriados </a:t>
            </a:r>
            <a:r>
              <a:rPr spc="-5" dirty="0">
                <a:solidFill>
                  <a:srgbClr val="231F20"/>
                </a:solidFill>
                <a:latin typeface="Arial"/>
                <a:cs typeface="Arial"/>
              </a:rPr>
              <a:t>elaborados </a:t>
            </a:r>
            <a:r>
              <a:rPr dirty="0">
                <a:solidFill>
                  <a:srgbClr val="231F20"/>
                </a:solidFill>
                <a:latin typeface="Arial"/>
                <a:cs typeface="Arial"/>
              </a:rPr>
              <a:t>con </a:t>
            </a:r>
            <a:r>
              <a:rPr spc="-5" dirty="0">
                <a:solidFill>
                  <a:srgbClr val="231F20"/>
                </a:solidFill>
                <a:latin typeface="Arial"/>
                <a:cs typeface="Arial"/>
              </a:rPr>
              <a:t>base  óxido de plomo </a:t>
            </a:r>
            <a:r>
              <a:rPr dirty="0">
                <a:solidFill>
                  <a:srgbClr val="231F20"/>
                </a:solidFill>
                <a:latin typeface="Arial"/>
                <a:cs typeface="Arial"/>
              </a:rPr>
              <a:t>(conocido como “greta”), </a:t>
            </a:r>
            <a:r>
              <a:rPr spc="-5" dirty="0">
                <a:solidFill>
                  <a:srgbClr val="231F20"/>
                </a:solidFill>
                <a:latin typeface="Arial"/>
                <a:cs typeface="Arial"/>
              </a:rPr>
              <a:t>afectan </a:t>
            </a:r>
            <a:r>
              <a:rPr dirty="0">
                <a:solidFill>
                  <a:srgbClr val="231F20"/>
                </a:solidFill>
                <a:latin typeface="Arial"/>
                <a:cs typeface="Arial"/>
              </a:rPr>
              <a:t>a  </a:t>
            </a:r>
            <a:r>
              <a:rPr spc="-5" dirty="0">
                <a:solidFill>
                  <a:srgbClr val="231F20"/>
                </a:solidFill>
                <a:latin typeface="Arial"/>
                <a:cs typeface="Arial"/>
              </a:rPr>
              <a:t>los artesanos </a:t>
            </a:r>
            <a:r>
              <a:rPr dirty="0">
                <a:solidFill>
                  <a:srgbClr val="231F20"/>
                </a:solidFill>
                <a:latin typeface="Arial"/>
                <a:cs typeface="Arial"/>
              </a:rPr>
              <a:t>y a </a:t>
            </a:r>
            <a:r>
              <a:rPr spc="-5" dirty="0">
                <a:solidFill>
                  <a:srgbClr val="231F20"/>
                </a:solidFill>
                <a:latin typeface="Arial"/>
                <a:cs typeface="Arial"/>
              </a:rPr>
              <a:t>los usuarios de artículos de alfa-  </a:t>
            </a:r>
            <a:r>
              <a:rPr dirty="0">
                <a:solidFill>
                  <a:srgbClr val="231F20"/>
                </a:solidFill>
                <a:latin typeface="Arial"/>
                <a:cs typeface="Arial"/>
              </a:rPr>
              <a:t>rería</a:t>
            </a:r>
            <a:r>
              <a:rPr spc="-55" dirty="0">
                <a:solidFill>
                  <a:srgbClr val="231F20"/>
                </a:solidFill>
                <a:latin typeface="Arial"/>
                <a:cs typeface="Arial"/>
              </a:rPr>
              <a:t> </a:t>
            </a:r>
            <a:r>
              <a:rPr dirty="0">
                <a:solidFill>
                  <a:srgbClr val="231F20"/>
                </a:solidFill>
                <a:latin typeface="Arial"/>
                <a:cs typeface="Arial"/>
              </a:rPr>
              <a:t>cuando</a:t>
            </a:r>
            <a:r>
              <a:rPr spc="-50" dirty="0">
                <a:solidFill>
                  <a:srgbClr val="231F20"/>
                </a:solidFill>
                <a:latin typeface="Arial"/>
                <a:cs typeface="Arial"/>
              </a:rPr>
              <a:t> </a:t>
            </a:r>
            <a:r>
              <a:rPr dirty="0">
                <a:solidFill>
                  <a:srgbClr val="231F20"/>
                </a:solidFill>
                <a:latin typeface="Arial"/>
                <a:cs typeface="Arial"/>
              </a:rPr>
              <a:t>se</a:t>
            </a:r>
            <a:r>
              <a:rPr spc="-50" dirty="0">
                <a:solidFill>
                  <a:srgbClr val="231F20"/>
                </a:solidFill>
                <a:latin typeface="Arial"/>
                <a:cs typeface="Arial"/>
              </a:rPr>
              <a:t> </a:t>
            </a:r>
            <a:r>
              <a:rPr spc="-5" dirty="0">
                <a:solidFill>
                  <a:srgbClr val="231F20"/>
                </a:solidFill>
                <a:latin typeface="Arial"/>
                <a:cs typeface="Arial"/>
              </a:rPr>
              <a:t>almacena,</a:t>
            </a:r>
            <a:r>
              <a:rPr spc="-50" dirty="0">
                <a:solidFill>
                  <a:srgbClr val="231F20"/>
                </a:solidFill>
                <a:latin typeface="Arial"/>
                <a:cs typeface="Arial"/>
              </a:rPr>
              <a:t> </a:t>
            </a:r>
            <a:r>
              <a:rPr dirty="0">
                <a:solidFill>
                  <a:srgbClr val="231F20"/>
                </a:solidFill>
                <a:latin typeface="Arial"/>
                <a:cs typeface="Arial"/>
              </a:rPr>
              <a:t>cocina</a:t>
            </a:r>
            <a:r>
              <a:rPr spc="-50" dirty="0">
                <a:solidFill>
                  <a:srgbClr val="231F20"/>
                </a:solidFill>
                <a:latin typeface="Arial"/>
                <a:cs typeface="Arial"/>
              </a:rPr>
              <a:t> </a:t>
            </a:r>
            <a:r>
              <a:rPr dirty="0">
                <a:solidFill>
                  <a:srgbClr val="231F20"/>
                </a:solidFill>
                <a:latin typeface="Arial"/>
                <a:cs typeface="Arial"/>
              </a:rPr>
              <a:t>y</a:t>
            </a:r>
            <a:r>
              <a:rPr spc="-55" dirty="0">
                <a:solidFill>
                  <a:srgbClr val="231F20"/>
                </a:solidFill>
                <a:latin typeface="Arial"/>
                <a:cs typeface="Arial"/>
              </a:rPr>
              <a:t> </a:t>
            </a:r>
            <a:r>
              <a:rPr dirty="0">
                <a:solidFill>
                  <a:srgbClr val="231F20"/>
                </a:solidFill>
                <a:latin typeface="Arial"/>
                <a:cs typeface="Arial"/>
              </a:rPr>
              <a:t>sirve</a:t>
            </a:r>
            <a:r>
              <a:rPr spc="-50" dirty="0">
                <a:solidFill>
                  <a:srgbClr val="231F20"/>
                </a:solidFill>
                <a:latin typeface="Arial"/>
                <a:cs typeface="Arial"/>
              </a:rPr>
              <a:t> </a:t>
            </a:r>
            <a:r>
              <a:rPr spc="-5" dirty="0">
                <a:solidFill>
                  <a:srgbClr val="231F20"/>
                </a:solidFill>
                <a:latin typeface="Arial"/>
                <a:cs typeface="Arial"/>
              </a:rPr>
              <a:t>líquidos</a:t>
            </a:r>
            <a:r>
              <a:rPr spc="-50" dirty="0">
                <a:solidFill>
                  <a:srgbClr val="231F20"/>
                </a:solidFill>
                <a:latin typeface="Arial"/>
                <a:cs typeface="Arial"/>
              </a:rPr>
              <a:t> </a:t>
            </a:r>
            <a:r>
              <a:rPr dirty="0">
                <a:solidFill>
                  <a:srgbClr val="231F20"/>
                </a:solidFill>
                <a:latin typeface="Arial"/>
                <a:cs typeface="Arial"/>
              </a:rPr>
              <a:t>o  </a:t>
            </a:r>
            <a:r>
              <a:rPr spc="-5" dirty="0">
                <a:solidFill>
                  <a:srgbClr val="231F20"/>
                </a:solidFill>
                <a:latin typeface="Arial"/>
                <a:cs typeface="Arial"/>
              </a:rPr>
              <a:t>alimentos, </a:t>
            </a:r>
            <a:r>
              <a:rPr dirty="0">
                <a:solidFill>
                  <a:srgbClr val="231F20"/>
                </a:solidFill>
                <a:latin typeface="Arial"/>
                <a:cs typeface="Arial"/>
              </a:rPr>
              <a:t>teniendo </a:t>
            </a:r>
            <a:r>
              <a:rPr spc="-5" dirty="0">
                <a:solidFill>
                  <a:srgbClr val="231F20"/>
                </a:solidFill>
                <a:latin typeface="Arial"/>
                <a:cs typeface="Arial"/>
              </a:rPr>
              <a:t>una </a:t>
            </a:r>
            <a:r>
              <a:rPr dirty="0">
                <a:solidFill>
                  <a:srgbClr val="231F20"/>
                </a:solidFill>
                <a:latin typeface="Arial"/>
                <a:cs typeface="Arial"/>
              </a:rPr>
              <a:t>fuente </a:t>
            </a:r>
            <a:r>
              <a:rPr spc="-5" dirty="0">
                <a:solidFill>
                  <a:srgbClr val="231F20"/>
                </a:solidFill>
                <a:latin typeface="Arial"/>
                <a:cs typeface="Arial"/>
              </a:rPr>
              <a:t>de exposición  </a:t>
            </a:r>
            <a:r>
              <a:rPr dirty="0">
                <a:solidFill>
                  <a:srgbClr val="231F20"/>
                </a:solidFill>
                <a:latin typeface="Arial"/>
                <a:cs typeface="Arial"/>
              </a:rPr>
              <a:t>severa </a:t>
            </a:r>
            <a:r>
              <a:rPr spc="-5" dirty="0">
                <a:solidFill>
                  <a:srgbClr val="231F20"/>
                </a:solidFill>
                <a:latin typeface="Arial"/>
                <a:cs typeface="Arial"/>
              </a:rPr>
              <a:t>al óxido de plomo afectando la</a:t>
            </a:r>
            <a:r>
              <a:rPr spc="-35" dirty="0">
                <a:solidFill>
                  <a:srgbClr val="231F20"/>
                </a:solidFill>
                <a:latin typeface="Arial"/>
                <a:cs typeface="Arial"/>
              </a:rPr>
              <a:t> </a:t>
            </a:r>
            <a:r>
              <a:rPr dirty="0">
                <a:solidFill>
                  <a:srgbClr val="231F20"/>
                </a:solidFill>
                <a:latin typeface="Arial"/>
                <a:cs typeface="Arial"/>
              </a:rPr>
              <a:t>salud.</a:t>
            </a:r>
            <a:endParaRPr dirty="0">
              <a:solidFill>
                <a:prstClr val="black"/>
              </a:solidFill>
              <a:latin typeface="Arial"/>
              <a:cs typeface="Arial"/>
            </a:endParaRPr>
          </a:p>
          <a:p>
            <a:pPr>
              <a:spcBef>
                <a:spcPts val="30"/>
              </a:spcBef>
            </a:pPr>
            <a:endParaRPr sz="1850" dirty="0">
              <a:solidFill>
                <a:prstClr val="black"/>
              </a:solidFill>
              <a:latin typeface="Times New Roman"/>
              <a:cs typeface="Times New Roman"/>
            </a:endParaRPr>
          </a:p>
          <a:p>
            <a:pPr marL="12700" marR="5080" indent="24765" algn="just"/>
            <a:r>
              <a:rPr dirty="0">
                <a:solidFill>
                  <a:srgbClr val="231F20"/>
                </a:solidFill>
                <a:latin typeface="Arial"/>
                <a:cs typeface="Arial"/>
              </a:rPr>
              <a:t>Inicialmente </a:t>
            </a:r>
            <a:r>
              <a:rPr spc="-5" dirty="0">
                <a:solidFill>
                  <a:srgbClr val="231F20"/>
                </a:solidFill>
                <a:latin typeface="Arial"/>
                <a:cs typeface="Arial"/>
              </a:rPr>
              <a:t>el uso de la greta en </a:t>
            </a:r>
            <a:r>
              <a:rPr dirty="0">
                <a:solidFill>
                  <a:srgbClr val="231F20"/>
                </a:solidFill>
                <a:latin typeface="Arial"/>
                <a:cs typeface="Arial"/>
              </a:rPr>
              <a:t>México (primera  </a:t>
            </a:r>
            <a:r>
              <a:rPr spc="-5" dirty="0">
                <a:solidFill>
                  <a:srgbClr val="231F20"/>
                </a:solidFill>
                <a:latin typeface="Arial"/>
                <a:cs typeface="Arial"/>
              </a:rPr>
              <a:t>década del </a:t>
            </a:r>
            <a:r>
              <a:rPr dirty="0">
                <a:solidFill>
                  <a:srgbClr val="231F20"/>
                </a:solidFill>
                <a:latin typeface="Arial"/>
                <a:cs typeface="Arial"/>
              </a:rPr>
              <a:t>siglo XVI) fue visto como </a:t>
            </a:r>
            <a:r>
              <a:rPr spc="-5" dirty="0">
                <a:solidFill>
                  <a:srgbClr val="231F20"/>
                </a:solidFill>
                <a:latin typeface="Arial"/>
                <a:cs typeface="Arial"/>
              </a:rPr>
              <a:t>una </a:t>
            </a:r>
            <a:r>
              <a:rPr dirty="0">
                <a:solidFill>
                  <a:srgbClr val="231F20"/>
                </a:solidFill>
                <a:latin typeface="Arial"/>
                <a:cs typeface="Arial"/>
              </a:rPr>
              <a:t>forma</a:t>
            </a:r>
            <a:r>
              <a:rPr spc="-165" dirty="0">
                <a:solidFill>
                  <a:srgbClr val="231F20"/>
                </a:solidFill>
                <a:latin typeface="Arial"/>
                <a:cs typeface="Arial"/>
              </a:rPr>
              <a:t> </a:t>
            </a:r>
            <a:r>
              <a:rPr spc="-5" dirty="0">
                <a:solidFill>
                  <a:srgbClr val="231F20"/>
                </a:solidFill>
                <a:latin typeface="Arial"/>
                <a:cs typeface="Arial"/>
              </a:rPr>
              <a:t>efi-  </a:t>
            </a:r>
            <a:r>
              <a:rPr dirty="0">
                <a:solidFill>
                  <a:srgbClr val="231F20"/>
                </a:solidFill>
                <a:latin typeface="Arial"/>
                <a:cs typeface="Arial"/>
              </a:rPr>
              <a:t>ciente </a:t>
            </a:r>
            <a:r>
              <a:rPr spc="-5" dirty="0">
                <a:solidFill>
                  <a:srgbClr val="231F20"/>
                </a:solidFill>
                <a:latin typeface="Arial"/>
                <a:cs typeface="Arial"/>
              </a:rPr>
              <a:t>de impermeabilizar las piezas de barro, </a:t>
            </a:r>
            <a:r>
              <a:rPr dirty="0">
                <a:solidFill>
                  <a:srgbClr val="231F20"/>
                </a:solidFill>
                <a:latin typeface="Arial"/>
                <a:cs typeface="Arial"/>
              </a:rPr>
              <a:t>sin  </a:t>
            </a:r>
            <a:r>
              <a:rPr spc="-5" dirty="0">
                <a:solidFill>
                  <a:srgbClr val="231F20"/>
                </a:solidFill>
                <a:latin typeface="Arial"/>
                <a:cs typeface="Arial"/>
              </a:rPr>
              <a:t>embargo, los </a:t>
            </a:r>
            <a:r>
              <a:rPr dirty="0">
                <a:solidFill>
                  <a:srgbClr val="231F20"/>
                </a:solidFill>
                <a:latin typeface="Arial"/>
                <a:cs typeface="Arial"/>
              </a:rPr>
              <a:t>síntomas </a:t>
            </a:r>
            <a:r>
              <a:rPr spc="-5" dirty="0">
                <a:solidFill>
                  <a:srgbClr val="231F20"/>
                </a:solidFill>
                <a:latin typeface="Arial"/>
                <a:cs typeface="Arial"/>
              </a:rPr>
              <a:t>de intoxicación por plomo  no </a:t>
            </a:r>
            <a:r>
              <a:rPr dirty="0">
                <a:solidFill>
                  <a:srgbClr val="231F20"/>
                </a:solidFill>
                <a:latin typeface="Arial"/>
                <a:cs typeface="Arial"/>
              </a:rPr>
              <a:t>fueron </a:t>
            </a:r>
            <a:r>
              <a:rPr spc="-5" dirty="0">
                <a:solidFill>
                  <a:srgbClr val="231F20"/>
                </a:solidFill>
                <a:latin typeface="Arial"/>
                <a:cs typeface="Arial"/>
              </a:rPr>
              <a:t>percibidos</a:t>
            </a:r>
            <a:r>
              <a:rPr spc="-20" dirty="0">
                <a:solidFill>
                  <a:srgbClr val="231F20"/>
                </a:solidFill>
                <a:latin typeface="Arial"/>
                <a:cs typeface="Arial"/>
              </a:rPr>
              <a:t> </a:t>
            </a:r>
            <a:r>
              <a:rPr spc="-5" dirty="0">
                <a:solidFill>
                  <a:srgbClr val="231F20"/>
                </a:solidFill>
                <a:latin typeface="Arial"/>
                <a:cs typeface="Arial"/>
              </a:rPr>
              <a:t>inmediatamente.</a:t>
            </a:r>
            <a:endParaRPr dirty="0">
              <a:solidFill>
                <a:prstClr val="black"/>
              </a:solidFill>
              <a:latin typeface="Arial"/>
              <a:cs typeface="Arial"/>
            </a:endParaRPr>
          </a:p>
        </p:txBody>
      </p:sp>
      <p:sp>
        <p:nvSpPr>
          <p:cNvPr id="6" name="object 7"/>
          <p:cNvSpPr/>
          <p:nvPr/>
        </p:nvSpPr>
        <p:spPr>
          <a:xfrm>
            <a:off x="0" y="1"/>
            <a:ext cx="444987" cy="6858000"/>
          </a:xfrm>
          <a:prstGeom prst="rect">
            <a:avLst/>
          </a:prstGeom>
          <a:blipFill>
            <a:blip r:embed="rId2" cstate="print"/>
            <a:stretch>
              <a:fillRect/>
            </a:stretch>
          </a:blipFill>
        </p:spPr>
        <p:txBody>
          <a:bodyPr wrap="square" lIns="0" tIns="0" rIns="0" bIns="0" rtlCol="0"/>
          <a:lstStyle/>
          <a:p>
            <a:endParaRPr/>
          </a:p>
        </p:txBody>
      </p:sp>
      <p:sp>
        <p:nvSpPr>
          <p:cNvPr id="7" name="object 10"/>
          <p:cNvSpPr/>
          <p:nvPr/>
        </p:nvSpPr>
        <p:spPr>
          <a:xfrm>
            <a:off x="6241431" y="0"/>
            <a:ext cx="2902570" cy="6858000"/>
          </a:xfrm>
          <a:prstGeom prst="rect">
            <a:avLst/>
          </a:prstGeom>
          <a:blipFill>
            <a:blip r:embed="rId3" cstate="print"/>
            <a:stretch>
              <a:fillRect/>
            </a:stretch>
          </a:blipFill>
        </p:spPr>
        <p:txBody>
          <a:bodyPr wrap="square" lIns="0" tIns="0" rIns="0" bIns="0" rtlCol="0"/>
          <a:lstStyle/>
          <a:p>
            <a:endParaRPr/>
          </a:p>
        </p:txBody>
      </p:sp>
      <p:pic>
        <p:nvPicPr>
          <p:cNvPr id="10" name="Imagen 9"/>
          <p:cNvPicPr>
            <a:picLocks noChangeAspect="1"/>
          </p:cNvPicPr>
          <p:nvPr/>
        </p:nvPicPr>
        <p:blipFill>
          <a:blip r:embed="rId4"/>
          <a:stretch>
            <a:fillRect/>
          </a:stretch>
        </p:blipFill>
        <p:spPr>
          <a:xfrm>
            <a:off x="698494" y="102844"/>
            <a:ext cx="1007758" cy="1007758"/>
          </a:xfrm>
          <a:prstGeom prst="rect">
            <a:avLst/>
          </a:prstGeom>
        </p:spPr>
      </p:pic>
      <p:pic>
        <p:nvPicPr>
          <p:cNvPr id="12" name="Imagen 11"/>
          <p:cNvPicPr>
            <a:picLocks noChangeAspect="1"/>
          </p:cNvPicPr>
          <p:nvPr/>
        </p:nvPicPr>
        <p:blipFill>
          <a:blip r:embed="rId5"/>
          <a:stretch>
            <a:fillRect/>
          </a:stretch>
        </p:blipFill>
        <p:spPr>
          <a:xfrm>
            <a:off x="1343865" y="5745798"/>
            <a:ext cx="1908213" cy="42676"/>
          </a:xfrm>
          <a:prstGeom prst="rect">
            <a:avLst/>
          </a:prstGeom>
        </p:spPr>
      </p:pic>
      <p:pic>
        <p:nvPicPr>
          <p:cNvPr id="13" name="Imagen 12"/>
          <p:cNvPicPr>
            <a:picLocks noChangeAspect="1"/>
          </p:cNvPicPr>
          <p:nvPr/>
        </p:nvPicPr>
        <p:blipFill>
          <a:blip r:embed="rId6"/>
          <a:stretch>
            <a:fillRect/>
          </a:stretch>
        </p:blipFill>
        <p:spPr>
          <a:xfrm rot="10800000">
            <a:off x="3687848" y="5745798"/>
            <a:ext cx="1908213" cy="42676"/>
          </a:xfrm>
          <a:prstGeom prst="rect">
            <a:avLst/>
          </a:prstGeom>
        </p:spPr>
      </p:pic>
    </p:spTree>
    <p:extLst>
      <p:ext uri="{BB962C8B-B14F-4D97-AF65-F5344CB8AC3E}">
        <p14:creationId xmlns:p14="http://schemas.microsoft.com/office/powerpoint/2010/main" val="1159405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4</a:t>
            </a:fld>
            <a:endParaRPr lang="es-MX"/>
          </a:p>
        </p:txBody>
      </p:sp>
      <p:sp>
        <p:nvSpPr>
          <p:cNvPr id="3" name="Rectángulo 2"/>
          <p:cNvSpPr/>
          <p:nvPr/>
        </p:nvSpPr>
        <p:spPr>
          <a:xfrm>
            <a:off x="395196" y="906602"/>
            <a:ext cx="5029200" cy="5632311"/>
          </a:xfrm>
          <a:prstGeom prst="rect">
            <a:avLst/>
          </a:prstGeom>
        </p:spPr>
        <p:txBody>
          <a:bodyPr>
            <a:spAutoFit/>
          </a:bodyPr>
          <a:lstStyle/>
          <a:p>
            <a:r>
              <a:rPr lang="es-MX" dirty="0"/>
              <a:t>En 1878 el doctor Gustavo Ruiz Sandoval en su artículo “Envenenamiento lento por plomo en los habitantes de Oaxaca” advierte sobre los efectos del plomo como causante de inflamación del abdomen, vómitos y diarreas, rectitis entre otros padecimientos. [1]</a:t>
            </a:r>
          </a:p>
          <a:p>
            <a:r>
              <a:rPr lang="es-MX" dirty="0" smtClean="0"/>
              <a:t>Actualmente existen importante </a:t>
            </a:r>
            <a:r>
              <a:rPr lang="es-MX" dirty="0"/>
              <a:t>estudios sobre casos severos de intoxicación por plomo (envenenamiento conocido como saturnismo) provocando daños al sistema nervioso central, síntomas demencia, convulsiones, daño irreversible a los órganos internos entre otros.</a:t>
            </a:r>
          </a:p>
          <a:p>
            <a:r>
              <a:rPr lang="es-MX" dirty="0"/>
              <a:t>En mujeres embarazadas puede provocar daños neurológicos o malformaciones físicas durante la gestación.</a:t>
            </a:r>
          </a:p>
          <a:p>
            <a:r>
              <a:rPr lang="es-MX" dirty="0"/>
              <a:t>En el caso de niños que se exponen desde edad temprana, se ha demostrado </a:t>
            </a:r>
            <a:r>
              <a:rPr lang="es-MX" dirty="0" smtClean="0"/>
              <a:t>una relación </a:t>
            </a:r>
            <a:r>
              <a:rPr lang="es-MX" dirty="0"/>
              <a:t>directa entre la cantidad de plomo en sus huesos y problemas de retención, agresividad e hiperactividad.</a:t>
            </a:r>
          </a:p>
        </p:txBody>
      </p:sp>
      <p:sp>
        <p:nvSpPr>
          <p:cNvPr id="4" name="object 7"/>
          <p:cNvSpPr/>
          <p:nvPr/>
        </p:nvSpPr>
        <p:spPr>
          <a:xfrm>
            <a:off x="0" y="1"/>
            <a:ext cx="444987" cy="6858000"/>
          </a:xfrm>
          <a:prstGeom prst="rect">
            <a:avLst/>
          </a:prstGeom>
          <a:blipFill>
            <a:blip r:embed="rId2" cstate="print"/>
            <a:stretch>
              <a:fillRect/>
            </a:stretch>
          </a:blipFill>
        </p:spPr>
        <p:txBody>
          <a:bodyPr wrap="square" lIns="0" tIns="0" rIns="0" bIns="0" rtlCol="0"/>
          <a:lstStyle/>
          <a:p>
            <a:endParaRPr/>
          </a:p>
        </p:txBody>
      </p:sp>
      <p:sp>
        <p:nvSpPr>
          <p:cNvPr id="5" name="object 85"/>
          <p:cNvSpPr/>
          <p:nvPr/>
        </p:nvSpPr>
        <p:spPr>
          <a:xfrm>
            <a:off x="5380399" y="3710566"/>
            <a:ext cx="2459150" cy="2669940"/>
          </a:xfrm>
          <a:prstGeom prst="rect">
            <a:avLst/>
          </a:prstGeom>
          <a:blipFill>
            <a:blip r:embed="rId3" cstate="print"/>
            <a:stretch>
              <a:fillRect/>
            </a:stretch>
          </a:blipFill>
        </p:spPr>
        <p:txBody>
          <a:bodyPr wrap="square" lIns="0" tIns="0" rIns="0" bIns="0" rtlCol="0"/>
          <a:lstStyle/>
          <a:p>
            <a:endParaRPr/>
          </a:p>
        </p:txBody>
      </p:sp>
      <p:sp>
        <p:nvSpPr>
          <p:cNvPr id="6" name="object 83"/>
          <p:cNvSpPr/>
          <p:nvPr/>
        </p:nvSpPr>
        <p:spPr>
          <a:xfrm>
            <a:off x="5347861" y="1049770"/>
            <a:ext cx="2459150" cy="2672987"/>
          </a:xfrm>
          <a:prstGeom prst="rect">
            <a:avLst/>
          </a:prstGeom>
          <a:blipFill>
            <a:blip r:embed="rId4" cstate="print"/>
            <a:stretch>
              <a:fillRect/>
            </a:stretch>
          </a:blipFill>
        </p:spPr>
        <p:txBody>
          <a:bodyPr wrap="square" lIns="0" tIns="0" rIns="0" bIns="0" rtlCol="0"/>
          <a:lstStyle/>
          <a:p>
            <a:endParaRPr/>
          </a:p>
        </p:txBody>
      </p:sp>
      <p:sp>
        <p:nvSpPr>
          <p:cNvPr id="7" name="object 84"/>
          <p:cNvSpPr/>
          <p:nvPr/>
        </p:nvSpPr>
        <p:spPr>
          <a:xfrm>
            <a:off x="7807011" y="1043671"/>
            <a:ext cx="1370076" cy="5336835"/>
          </a:xfrm>
          <a:prstGeom prst="rect">
            <a:avLst/>
          </a:prstGeom>
          <a:blipFill>
            <a:blip r:embed="rId5" cstate="print"/>
            <a:stretch>
              <a:fillRect/>
            </a:stretch>
          </a:blipFill>
        </p:spPr>
        <p:txBody>
          <a:bodyPr wrap="square" lIns="0" tIns="0" rIns="0" bIns="0" rtlCol="0"/>
          <a:lstStyle/>
          <a:p>
            <a:endParaRPr/>
          </a:p>
        </p:txBody>
      </p:sp>
      <p:pic>
        <p:nvPicPr>
          <p:cNvPr id="8" name="Imagen 7"/>
          <p:cNvPicPr>
            <a:picLocks noChangeAspect="1"/>
          </p:cNvPicPr>
          <p:nvPr/>
        </p:nvPicPr>
        <p:blipFill>
          <a:blip r:embed="rId6"/>
          <a:stretch>
            <a:fillRect/>
          </a:stretch>
        </p:blipFill>
        <p:spPr>
          <a:xfrm>
            <a:off x="8170616" y="0"/>
            <a:ext cx="973384" cy="973384"/>
          </a:xfrm>
          <a:prstGeom prst="rect">
            <a:avLst/>
          </a:prstGeom>
        </p:spPr>
      </p:pic>
      <p:pic>
        <p:nvPicPr>
          <p:cNvPr id="9" name="Imagen 8"/>
          <p:cNvPicPr>
            <a:picLocks noChangeAspect="1"/>
          </p:cNvPicPr>
          <p:nvPr/>
        </p:nvPicPr>
        <p:blipFill>
          <a:blip r:embed="rId7"/>
          <a:stretch>
            <a:fillRect/>
          </a:stretch>
        </p:blipFill>
        <p:spPr>
          <a:xfrm>
            <a:off x="1729574" y="6517575"/>
            <a:ext cx="1908213" cy="42676"/>
          </a:xfrm>
          <a:prstGeom prst="rect">
            <a:avLst/>
          </a:prstGeom>
        </p:spPr>
      </p:pic>
      <p:pic>
        <p:nvPicPr>
          <p:cNvPr id="10" name="Imagen 9"/>
          <p:cNvPicPr>
            <a:picLocks noChangeAspect="1"/>
          </p:cNvPicPr>
          <p:nvPr/>
        </p:nvPicPr>
        <p:blipFill>
          <a:blip r:embed="rId8"/>
          <a:stretch>
            <a:fillRect/>
          </a:stretch>
        </p:blipFill>
        <p:spPr>
          <a:xfrm rot="10800000">
            <a:off x="4073557" y="6517575"/>
            <a:ext cx="1908213" cy="42676"/>
          </a:xfrm>
          <a:prstGeom prst="rect">
            <a:avLst/>
          </a:prstGeom>
        </p:spPr>
      </p:pic>
    </p:spTree>
    <p:extLst>
      <p:ext uri="{BB962C8B-B14F-4D97-AF65-F5344CB8AC3E}">
        <p14:creationId xmlns:p14="http://schemas.microsoft.com/office/powerpoint/2010/main" val="3053346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5</a:t>
            </a:fld>
            <a:endParaRPr lang="es-MX"/>
          </a:p>
        </p:txBody>
      </p:sp>
      <p:sp>
        <p:nvSpPr>
          <p:cNvPr id="3" name="object 12"/>
          <p:cNvSpPr/>
          <p:nvPr/>
        </p:nvSpPr>
        <p:spPr>
          <a:xfrm>
            <a:off x="424423" y="301943"/>
            <a:ext cx="5231130" cy="6254115"/>
          </a:xfrm>
          <a:custGeom>
            <a:avLst/>
            <a:gdLst/>
            <a:ahLst/>
            <a:cxnLst/>
            <a:rect l="l" t="t" r="r" b="b"/>
            <a:pathLst>
              <a:path w="5231130" h="6254115">
                <a:moveTo>
                  <a:pt x="4899329" y="0"/>
                </a:moveTo>
                <a:lnTo>
                  <a:pt x="0" y="0"/>
                </a:lnTo>
                <a:lnTo>
                  <a:pt x="0" y="6253657"/>
                </a:lnTo>
                <a:lnTo>
                  <a:pt x="5230723" y="6253657"/>
                </a:lnTo>
                <a:lnTo>
                  <a:pt x="5230723" y="331393"/>
                </a:lnTo>
                <a:lnTo>
                  <a:pt x="5227130" y="282423"/>
                </a:lnTo>
                <a:lnTo>
                  <a:pt x="5216692" y="235684"/>
                </a:lnTo>
                <a:lnTo>
                  <a:pt x="5199922" y="191688"/>
                </a:lnTo>
                <a:lnTo>
                  <a:pt x="5177332" y="150948"/>
                </a:lnTo>
                <a:lnTo>
                  <a:pt x="5149436" y="113976"/>
                </a:lnTo>
                <a:lnTo>
                  <a:pt x="5116746" y="81286"/>
                </a:lnTo>
                <a:lnTo>
                  <a:pt x="5079775" y="53390"/>
                </a:lnTo>
                <a:lnTo>
                  <a:pt x="5039035" y="30801"/>
                </a:lnTo>
                <a:lnTo>
                  <a:pt x="4995039" y="14031"/>
                </a:lnTo>
                <a:lnTo>
                  <a:pt x="4948299" y="3593"/>
                </a:lnTo>
                <a:lnTo>
                  <a:pt x="4899329" y="0"/>
                </a:lnTo>
                <a:close/>
              </a:path>
            </a:pathLst>
          </a:custGeom>
          <a:solidFill>
            <a:srgbClr val="EFEEED"/>
          </a:solidFill>
        </p:spPr>
        <p:txBody>
          <a:bodyPr wrap="square" lIns="0" tIns="0" rIns="0" bIns="0" rtlCol="0"/>
          <a:lstStyle/>
          <a:p>
            <a:endParaRPr/>
          </a:p>
        </p:txBody>
      </p:sp>
      <p:sp>
        <p:nvSpPr>
          <p:cNvPr id="4" name="object 7"/>
          <p:cNvSpPr/>
          <p:nvPr/>
        </p:nvSpPr>
        <p:spPr>
          <a:xfrm>
            <a:off x="0" y="1"/>
            <a:ext cx="444987" cy="6858000"/>
          </a:xfrm>
          <a:prstGeom prst="rect">
            <a:avLst/>
          </a:prstGeom>
          <a:blipFill>
            <a:blip r:embed="rId2" cstate="print"/>
            <a:stretch>
              <a:fillRect/>
            </a:stretch>
          </a:blipFill>
        </p:spPr>
        <p:txBody>
          <a:bodyPr wrap="square" lIns="0" tIns="0" rIns="0" bIns="0" rtlCol="0"/>
          <a:lstStyle/>
          <a:p>
            <a:endParaRPr/>
          </a:p>
        </p:txBody>
      </p:sp>
      <p:sp>
        <p:nvSpPr>
          <p:cNvPr id="5" name="object 14"/>
          <p:cNvSpPr txBox="1"/>
          <p:nvPr/>
        </p:nvSpPr>
        <p:spPr>
          <a:xfrm>
            <a:off x="544950" y="494943"/>
            <a:ext cx="4919345" cy="6052939"/>
          </a:xfrm>
          <a:prstGeom prst="rect">
            <a:avLst/>
          </a:prstGeom>
        </p:spPr>
        <p:txBody>
          <a:bodyPr vert="horz" wrap="square" lIns="0" tIns="12700" rIns="0" bIns="0" rtlCol="0">
            <a:spAutoFit/>
          </a:bodyPr>
          <a:lstStyle/>
          <a:p>
            <a:pPr marL="12700" marR="6350" indent="25400" algn="just">
              <a:lnSpc>
                <a:spcPct val="100000"/>
              </a:lnSpc>
              <a:spcBef>
                <a:spcPts val="100"/>
              </a:spcBef>
            </a:pPr>
            <a:r>
              <a:rPr sz="1700" dirty="0">
                <a:solidFill>
                  <a:srgbClr val="231F20"/>
                </a:solidFill>
                <a:latin typeface="Arial"/>
                <a:cs typeface="Arial"/>
              </a:rPr>
              <a:t>En </a:t>
            </a:r>
            <a:r>
              <a:rPr sz="1700" spc="-5" dirty="0">
                <a:solidFill>
                  <a:srgbClr val="231F20"/>
                </a:solidFill>
                <a:latin typeface="Arial"/>
                <a:cs typeface="Arial"/>
              </a:rPr>
              <a:t>la alfarería, la exposición al plomo </a:t>
            </a:r>
            <a:r>
              <a:rPr sz="1700" dirty="0">
                <a:solidFill>
                  <a:srgbClr val="231F20"/>
                </a:solidFill>
                <a:latin typeface="Arial"/>
                <a:cs typeface="Arial"/>
              </a:rPr>
              <a:t>comienza  </a:t>
            </a:r>
            <a:r>
              <a:rPr sz="1700" spc="-5" dirty="0">
                <a:solidFill>
                  <a:srgbClr val="231F20"/>
                </a:solidFill>
                <a:latin typeface="Arial"/>
                <a:cs typeface="Arial"/>
              </a:rPr>
              <a:t>desde el almacenaje de la greta, </a:t>
            </a:r>
            <a:r>
              <a:rPr sz="1700" dirty="0">
                <a:solidFill>
                  <a:srgbClr val="231F20"/>
                </a:solidFill>
                <a:latin typeface="Arial"/>
                <a:cs typeface="Arial"/>
              </a:rPr>
              <a:t>su manipulación  </a:t>
            </a:r>
            <a:r>
              <a:rPr sz="1700" spc="-5" dirty="0">
                <a:solidFill>
                  <a:srgbClr val="231F20"/>
                </a:solidFill>
                <a:latin typeface="Arial"/>
                <a:cs typeface="Arial"/>
              </a:rPr>
              <a:t>directa en la aplicación de piezas </a:t>
            </a:r>
            <a:r>
              <a:rPr sz="1700" dirty="0">
                <a:solidFill>
                  <a:srgbClr val="231F20"/>
                </a:solidFill>
                <a:latin typeface="Arial"/>
                <a:cs typeface="Arial"/>
              </a:rPr>
              <a:t>y </a:t>
            </a:r>
            <a:r>
              <a:rPr sz="1700" spc="-5" dirty="0">
                <a:solidFill>
                  <a:srgbClr val="231F20"/>
                </a:solidFill>
                <a:latin typeface="Arial"/>
                <a:cs typeface="Arial"/>
              </a:rPr>
              <a:t>en la </a:t>
            </a:r>
            <a:r>
              <a:rPr sz="1700" dirty="0">
                <a:solidFill>
                  <a:srgbClr val="231F20"/>
                </a:solidFill>
                <a:latin typeface="Arial"/>
                <a:cs typeface="Arial"/>
              </a:rPr>
              <a:t>cocción  </a:t>
            </a:r>
            <a:r>
              <a:rPr sz="1700" spc="-5" dirty="0">
                <a:solidFill>
                  <a:srgbClr val="231F20"/>
                </a:solidFill>
                <a:latin typeface="Arial"/>
                <a:cs typeface="Arial"/>
              </a:rPr>
              <a:t>que libera partículas de plomo en el aire </a:t>
            </a:r>
            <a:r>
              <a:rPr sz="1700" dirty="0">
                <a:solidFill>
                  <a:srgbClr val="231F20"/>
                </a:solidFill>
                <a:latin typeface="Arial"/>
                <a:cs typeface="Arial"/>
              </a:rPr>
              <a:t>contami-  </a:t>
            </a:r>
            <a:r>
              <a:rPr sz="1700" spc="-5" dirty="0">
                <a:solidFill>
                  <a:srgbClr val="231F20"/>
                </a:solidFill>
                <a:latin typeface="Arial"/>
                <a:cs typeface="Arial"/>
              </a:rPr>
              <a:t>nando </a:t>
            </a:r>
            <a:r>
              <a:rPr sz="1700" dirty="0">
                <a:solidFill>
                  <a:srgbClr val="231F20"/>
                </a:solidFill>
                <a:latin typeface="Arial"/>
                <a:cs typeface="Arial"/>
              </a:rPr>
              <a:t>talleres y</a:t>
            </a:r>
            <a:r>
              <a:rPr sz="1700" spc="-10" dirty="0">
                <a:solidFill>
                  <a:srgbClr val="231F20"/>
                </a:solidFill>
                <a:latin typeface="Arial"/>
                <a:cs typeface="Arial"/>
              </a:rPr>
              <a:t> </a:t>
            </a:r>
            <a:r>
              <a:rPr sz="1700" dirty="0">
                <a:solidFill>
                  <a:srgbClr val="231F20"/>
                </a:solidFill>
                <a:latin typeface="Arial"/>
                <a:cs typeface="Arial"/>
              </a:rPr>
              <a:t>casas.</a:t>
            </a:r>
            <a:endParaRPr sz="1700" dirty="0">
              <a:latin typeface="Arial"/>
              <a:cs typeface="Arial"/>
            </a:endParaRPr>
          </a:p>
          <a:p>
            <a:pPr>
              <a:lnSpc>
                <a:spcPct val="100000"/>
              </a:lnSpc>
              <a:spcBef>
                <a:spcPts val="25"/>
              </a:spcBef>
            </a:pPr>
            <a:endParaRPr sz="1750" dirty="0">
              <a:latin typeface="Times New Roman"/>
              <a:cs typeface="Times New Roman"/>
            </a:endParaRPr>
          </a:p>
          <a:p>
            <a:pPr marL="12700" marR="5715" indent="25400" algn="just">
              <a:lnSpc>
                <a:spcPct val="100000"/>
              </a:lnSpc>
            </a:pPr>
            <a:r>
              <a:rPr sz="1700" dirty="0">
                <a:solidFill>
                  <a:srgbClr val="231F20"/>
                </a:solidFill>
                <a:latin typeface="Arial"/>
                <a:cs typeface="Arial"/>
              </a:rPr>
              <a:t>Esto </a:t>
            </a:r>
            <a:r>
              <a:rPr sz="1700" spc="-5" dirty="0">
                <a:solidFill>
                  <a:srgbClr val="231F20"/>
                </a:solidFill>
                <a:latin typeface="Arial"/>
                <a:cs typeface="Arial"/>
              </a:rPr>
              <a:t>provoca la absorción directa en el </a:t>
            </a:r>
            <a:r>
              <a:rPr sz="1700" dirty="0">
                <a:solidFill>
                  <a:srgbClr val="231F20"/>
                </a:solidFill>
                <a:latin typeface="Arial"/>
                <a:cs typeface="Arial"/>
              </a:rPr>
              <a:t>cuerpo </a:t>
            </a:r>
            <a:r>
              <a:rPr sz="1700" spc="-5" dirty="0">
                <a:solidFill>
                  <a:srgbClr val="231F20"/>
                </a:solidFill>
                <a:latin typeface="Arial"/>
                <a:cs typeface="Arial"/>
              </a:rPr>
              <a:t>por  inhalación,</a:t>
            </a:r>
            <a:r>
              <a:rPr sz="1700" b="1" spc="-5" dirty="0">
                <a:solidFill>
                  <a:srgbClr val="FF0000"/>
                </a:solidFill>
                <a:latin typeface="Arial"/>
                <a:cs typeface="Arial"/>
              </a:rPr>
              <a:t> </a:t>
            </a:r>
            <a:r>
              <a:rPr sz="1700" spc="-5" dirty="0" smtClean="0">
                <a:latin typeface="Arial"/>
                <a:cs typeface="Arial"/>
              </a:rPr>
              <a:t>a</a:t>
            </a:r>
            <a:r>
              <a:rPr lang="es-MX" sz="1700" spc="-5" dirty="0" smtClean="0">
                <a:latin typeface="Arial"/>
                <a:cs typeface="Arial"/>
              </a:rPr>
              <a:t>b</a:t>
            </a:r>
            <a:r>
              <a:rPr sz="1700" spc="-5" dirty="0" err="1" smtClean="0">
                <a:latin typeface="Arial"/>
                <a:cs typeface="Arial"/>
              </a:rPr>
              <a:t>sorción</a:t>
            </a:r>
            <a:r>
              <a:rPr sz="1700" spc="-5" dirty="0" smtClean="0">
                <a:latin typeface="Arial"/>
                <a:cs typeface="Arial"/>
              </a:rPr>
              <a:t> </a:t>
            </a:r>
            <a:r>
              <a:rPr sz="1700" dirty="0">
                <a:solidFill>
                  <a:srgbClr val="231F20"/>
                </a:solidFill>
                <a:latin typeface="Arial"/>
                <a:cs typeface="Arial"/>
              </a:rPr>
              <a:t>a través </a:t>
            </a:r>
            <a:r>
              <a:rPr sz="1700" spc="-5" dirty="0">
                <a:solidFill>
                  <a:srgbClr val="231F20"/>
                </a:solidFill>
                <a:latin typeface="Arial"/>
                <a:cs typeface="Arial"/>
              </a:rPr>
              <a:t>de la piel, </a:t>
            </a:r>
            <a:r>
              <a:rPr sz="1700" dirty="0">
                <a:solidFill>
                  <a:srgbClr val="231F20"/>
                </a:solidFill>
                <a:latin typeface="Arial"/>
                <a:cs typeface="Arial"/>
              </a:rPr>
              <a:t>e </a:t>
            </a:r>
            <a:r>
              <a:rPr sz="1700" spc="-5" dirty="0">
                <a:solidFill>
                  <a:srgbClr val="231F20"/>
                </a:solidFill>
                <a:latin typeface="Arial"/>
                <a:cs typeface="Arial"/>
              </a:rPr>
              <a:t>ingesta  </a:t>
            </a:r>
            <a:r>
              <a:rPr sz="1700" dirty="0">
                <a:solidFill>
                  <a:srgbClr val="231F20"/>
                </a:solidFill>
                <a:latin typeface="Arial"/>
                <a:cs typeface="Arial"/>
              </a:rPr>
              <a:t>cuando </a:t>
            </a:r>
            <a:r>
              <a:rPr sz="1700" spc="-5" dirty="0">
                <a:solidFill>
                  <a:srgbClr val="231F20"/>
                </a:solidFill>
                <a:latin typeface="Arial"/>
                <a:cs typeface="Arial"/>
              </a:rPr>
              <a:t>los </a:t>
            </a:r>
            <a:r>
              <a:rPr sz="1700" dirty="0">
                <a:solidFill>
                  <a:srgbClr val="231F20"/>
                </a:solidFill>
                <a:latin typeface="Arial"/>
                <a:cs typeface="Arial"/>
              </a:rPr>
              <a:t>residuos se </a:t>
            </a:r>
            <a:r>
              <a:rPr sz="1700" spc="-5" dirty="0">
                <a:solidFill>
                  <a:srgbClr val="231F20"/>
                </a:solidFill>
                <a:latin typeface="Arial"/>
                <a:cs typeface="Arial"/>
              </a:rPr>
              <a:t>llevan en la </a:t>
            </a:r>
            <a:r>
              <a:rPr sz="1700" dirty="0">
                <a:solidFill>
                  <a:srgbClr val="231F20"/>
                </a:solidFill>
                <a:latin typeface="Arial"/>
                <a:cs typeface="Arial"/>
              </a:rPr>
              <a:t>ropa, </a:t>
            </a:r>
            <a:r>
              <a:rPr sz="1700" spc="-5" dirty="0">
                <a:solidFill>
                  <a:srgbClr val="231F20"/>
                </a:solidFill>
                <a:latin typeface="Arial"/>
                <a:cs typeface="Arial"/>
              </a:rPr>
              <a:t>utensilios  </a:t>
            </a:r>
            <a:r>
              <a:rPr sz="1700" dirty="0">
                <a:solidFill>
                  <a:srgbClr val="231F20"/>
                </a:solidFill>
                <a:latin typeface="Arial"/>
                <a:cs typeface="Arial"/>
              </a:rPr>
              <a:t>o</a:t>
            </a:r>
            <a:r>
              <a:rPr sz="1700" spc="-90" dirty="0">
                <a:solidFill>
                  <a:srgbClr val="231F20"/>
                </a:solidFill>
                <a:latin typeface="Arial"/>
                <a:cs typeface="Arial"/>
              </a:rPr>
              <a:t> </a:t>
            </a:r>
            <a:r>
              <a:rPr sz="1700" spc="-5" dirty="0">
                <a:solidFill>
                  <a:srgbClr val="231F20"/>
                </a:solidFill>
                <a:latin typeface="Arial"/>
                <a:cs typeface="Arial"/>
              </a:rPr>
              <a:t>en</a:t>
            </a:r>
            <a:r>
              <a:rPr sz="1700" spc="-85" dirty="0">
                <a:solidFill>
                  <a:srgbClr val="231F20"/>
                </a:solidFill>
                <a:latin typeface="Arial"/>
                <a:cs typeface="Arial"/>
              </a:rPr>
              <a:t> </a:t>
            </a:r>
            <a:r>
              <a:rPr sz="1700" spc="-5" dirty="0">
                <a:solidFill>
                  <a:srgbClr val="231F20"/>
                </a:solidFill>
                <a:latin typeface="Arial"/>
                <a:cs typeface="Arial"/>
              </a:rPr>
              <a:t>las</a:t>
            </a:r>
            <a:r>
              <a:rPr sz="1700" spc="-90" dirty="0">
                <a:solidFill>
                  <a:srgbClr val="231F20"/>
                </a:solidFill>
                <a:latin typeface="Arial"/>
                <a:cs typeface="Arial"/>
              </a:rPr>
              <a:t> </a:t>
            </a:r>
            <a:r>
              <a:rPr sz="1700" dirty="0">
                <a:solidFill>
                  <a:srgbClr val="231F20"/>
                </a:solidFill>
                <a:latin typeface="Arial"/>
                <a:cs typeface="Arial"/>
              </a:rPr>
              <a:t>manos</a:t>
            </a:r>
            <a:r>
              <a:rPr sz="1700" spc="-85" dirty="0">
                <a:solidFill>
                  <a:srgbClr val="231F20"/>
                </a:solidFill>
                <a:latin typeface="Arial"/>
                <a:cs typeface="Arial"/>
              </a:rPr>
              <a:t> </a:t>
            </a:r>
            <a:r>
              <a:rPr sz="1700" spc="-5" dirty="0">
                <a:solidFill>
                  <a:srgbClr val="231F20"/>
                </a:solidFill>
                <a:latin typeface="Arial"/>
                <a:cs typeface="Arial"/>
              </a:rPr>
              <a:t>al</a:t>
            </a:r>
            <a:r>
              <a:rPr sz="1700" spc="-90" dirty="0">
                <a:solidFill>
                  <a:srgbClr val="231F20"/>
                </a:solidFill>
                <a:latin typeface="Arial"/>
                <a:cs typeface="Arial"/>
              </a:rPr>
              <a:t> </a:t>
            </a:r>
            <a:r>
              <a:rPr sz="1700" spc="-5" dirty="0">
                <a:solidFill>
                  <a:srgbClr val="231F20"/>
                </a:solidFill>
                <a:latin typeface="Arial"/>
                <a:cs typeface="Arial"/>
              </a:rPr>
              <a:t>lugar</a:t>
            </a:r>
            <a:r>
              <a:rPr sz="1700" spc="-85" dirty="0">
                <a:solidFill>
                  <a:srgbClr val="231F20"/>
                </a:solidFill>
                <a:latin typeface="Arial"/>
                <a:cs typeface="Arial"/>
              </a:rPr>
              <a:t> </a:t>
            </a:r>
            <a:r>
              <a:rPr sz="1700" spc="-5" dirty="0">
                <a:solidFill>
                  <a:srgbClr val="231F20"/>
                </a:solidFill>
                <a:latin typeface="Arial"/>
                <a:cs typeface="Arial"/>
              </a:rPr>
              <a:t>donde</a:t>
            </a:r>
            <a:r>
              <a:rPr sz="1700" spc="-90" dirty="0">
                <a:solidFill>
                  <a:srgbClr val="231F20"/>
                </a:solidFill>
                <a:latin typeface="Arial"/>
                <a:cs typeface="Arial"/>
              </a:rPr>
              <a:t> </a:t>
            </a:r>
            <a:r>
              <a:rPr sz="1700" dirty="0">
                <a:solidFill>
                  <a:srgbClr val="231F20"/>
                </a:solidFill>
                <a:latin typeface="Arial"/>
                <a:cs typeface="Arial"/>
              </a:rPr>
              <a:t>se</a:t>
            </a:r>
            <a:r>
              <a:rPr sz="1700" spc="-85" dirty="0">
                <a:solidFill>
                  <a:srgbClr val="231F20"/>
                </a:solidFill>
                <a:latin typeface="Arial"/>
                <a:cs typeface="Arial"/>
              </a:rPr>
              <a:t> </a:t>
            </a:r>
            <a:r>
              <a:rPr sz="1700" dirty="0">
                <a:solidFill>
                  <a:srgbClr val="231F20"/>
                </a:solidFill>
                <a:latin typeface="Arial"/>
                <a:cs typeface="Arial"/>
              </a:rPr>
              <a:t>cocinan</a:t>
            </a:r>
            <a:r>
              <a:rPr sz="1700" spc="-90" dirty="0">
                <a:solidFill>
                  <a:srgbClr val="231F20"/>
                </a:solidFill>
                <a:latin typeface="Arial"/>
                <a:cs typeface="Arial"/>
              </a:rPr>
              <a:t> </a:t>
            </a:r>
            <a:r>
              <a:rPr sz="1700" dirty="0">
                <a:solidFill>
                  <a:srgbClr val="231F20"/>
                </a:solidFill>
                <a:latin typeface="Arial"/>
                <a:cs typeface="Arial"/>
              </a:rPr>
              <a:t>e</a:t>
            </a:r>
            <a:r>
              <a:rPr sz="1700" spc="-85" dirty="0">
                <a:solidFill>
                  <a:srgbClr val="231F20"/>
                </a:solidFill>
                <a:latin typeface="Arial"/>
                <a:cs typeface="Arial"/>
              </a:rPr>
              <a:t> </a:t>
            </a:r>
            <a:r>
              <a:rPr sz="1700" spc="-5" dirty="0">
                <a:solidFill>
                  <a:srgbClr val="231F20"/>
                </a:solidFill>
                <a:latin typeface="Arial"/>
                <a:cs typeface="Arial"/>
              </a:rPr>
              <a:t>ingieren  los</a:t>
            </a:r>
            <a:r>
              <a:rPr sz="1700" spc="-10" dirty="0">
                <a:solidFill>
                  <a:srgbClr val="231F20"/>
                </a:solidFill>
                <a:latin typeface="Arial"/>
                <a:cs typeface="Arial"/>
              </a:rPr>
              <a:t> </a:t>
            </a:r>
            <a:r>
              <a:rPr sz="1700" spc="-5" dirty="0">
                <a:solidFill>
                  <a:srgbClr val="231F20"/>
                </a:solidFill>
                <a:latin typeface="Arial"/>
                <a:cs typeface="Arial"/>
              </a:rPr>
              <a:t>alimentos.</a:t>
            </a:r>
            <a:endParaRPr sz="1700" dirty="0">
              <a:latin typeface="Arial"/>
              <a:cs typeface="Arial"/>
            </a:endParaRPr>
          </a:p>
          <a:p>
            <a:pPr>
              <a:lnSpc>
                <a:spcPct val="100000"/>
              </a:lnSpc>
              <a:spcBef>
                <a:spcPts val="30"/>
              </a:spcBef>
            </a:pPr>
            <a:endParaRPr sz="1750" dirty="0">
              <a:latin typeface="Times New Roman"/>
              <a:cs typeface="Times New Roman"/>
            </a:endParaRPr>
          </a:p>
          <a:p>
            <a:pPr marL="12700" marR="5080" indent="25400" algn="just">
              <a:lnSpc>
                <a:spcPct val="100000"/>
              </a:lnSpc>
            </a:pPr>
            <a:r>
              <a:rPr sz="1700" spc="-5" dirty="0">
                <a:solidFill>
                  <a:srgbClr val="231F20"/>
                </a:solidFill>
                <a:latin typeface="Arial"/>
                <a:cs typeface="Arial"/>
              </a:rPr>
              <a:t>Los hijos de los alfareros, al estar expuestos al   </a:t>
            </a:r>
            <a:r>
              <a:rPr sz="1700" dirty="0">
                <a:solidFill>
                  <a:srgbClr val="231F20"/>
                </a:solidFill>
                <a:latin typeface="Arial"/>
                <a:cs typeface="Arial"/>
              </a:rPr>
              <a:t>tóxico </a:t>
            </a:r>
            <a:r>
              <a:rPr sz="1700" spc="-5" dirty="0">
                <a:solidFill>
                  <a:srgbClr val="231F20"/>
                </a:solidFill>
                <a:latin typeface="Arial"/>
                <a:cs typeface="Arial"/>
              </a:rPr>
              <a:t>por </a:t>
            </a:r>
            <a:r>
              <a:rPr sz="1700" dirty="0">
                <a:solidFill>
                  <a:srgbClr val="231F20"/>
                </a:solidFill>
                <a:latin typeface="Arial"/>
                <a:cs typeface="Arial"/>
              </a:rPr>
              <a:t>convivir </a:t>
            </a:r>
            <a:r>
              <a:rPr sz="1700" spc="-5" dirty="0">
                <a:solidFill>
                  <a:srgbClr val="231F20"/>
                </a:solidFill>
                <a:latin typeface="Arial"/>
                <a:cs typeface="Arial"/>
              </a:rPr>
              <a:t>en las áreas de </a:t>
            </a:r>
            <a:r>
              <a:rPr sz="1700" dirty="0" err="1" smtClean="0">
                <a:solidFill>
                  <a:srgbClr val="231F20"/>
                </a:solidFill>
                <a:latin typeface="Arial"/>
                <a:cs typeface="Arial"/>
              </a:rPr>
              <a:t>trabajo</a:t>
            </a:r>
            <a:r>
              <a:rPr sz="1700" dirty="0" smtClean="0">
                <a:solidFill>
                  <a:srgbClr val="231F20"/>
                </a:solidFill>
                <a:latin typeface="Arial"/>
                <a:cs typeface="Arial"/>
              </a:rPr>
              <a:t>,</a:t>
            </a:r>
            <a:r>
              <a:rPr lang="es-MX" sz="1700" dirty="0" smtClean="0">
                <a:solidFill>
                  <a:srgbClr val="231F20"/>
                </a:solidFill>
                <a:latin typeface="Arial"/>
                <a:cs typeface="Arial"/>
              </a:rPr>
              <a:t> </a:t>
            </a:r>
            <a:r>
              <a:rPr sz="1700" spc="-5" dirty="0" smtClean="0">
                <a:solidFill>
                  <a:srgbClr val="231F20"/>
                </a:solidFill>
                <a:latin typeface="Arial"/>
                <a:cs typeface="Arial"/>
              </a:rPr>
              <a:t>pre-  </a:t>
            </a:r>
            <a:r>
              <a:rPr sz="1700" dirty="0">
                <a:solidFill>
                  <a:srgbClr val="231F20"/>
                </a:solidFill>
                <a:latin typeface="Arial"/>
                <a:cs typeface="Arial"/>
              </a:rPr>
              <a:t>sentan</a:t>
            </a:r>
            <a:r>
              <a:rPr sz="1700" spc="-65" dirty="0">
                <a:solidFill>
                  <a:srgbClr val="231F20"/>
                </a:solidFill>
                <a:latin typeface="Arial"/>
                <a:cs typeface="Arial"/>
              </a:rPr>
              <a:t> </a:t>
            </a:r>
            <a:r>
              <a:rPr sz="1700" spc="-5" dirty="0">
                <a:solidFill>
                  <a:srgbClr val="231F20"/>
                </a:solidFill>
                <a:latin typeface="Arial"/>
                <a:cs typeface="Arial"/>
              </a:rPr>
              <a:t>niveles</a:t>
            </a:r>
            <a:r>
              <a:rPr sz="1700" spc="-65" dirty="0">
                <a:solidFill>
                  <a:srgbClr val="231F20"/>
                </a:solidFill>
                <a:latin typeface="Arial"/>
                <a:cs typeface="Arial"/>
              </a:rPr>
              <a:t> </a:t>
            </a:r>
            <a:r>
              <a:rPr sz="1700" dirty="0">
                <a:solidFill>
                  <a:srgbClr val="231F20"/>
                </a:solidFill>
                <a:latin typeface="Arial"/>
                <a:cs typeface="Arial"/>
              </a:rPr>
              <a:t>superiores</a:t>
            </a:r>
            <a:r>
              <a:rPr sz="1700" spc="-65" dirty="0">
                <a:solidFill>
                  <a:srgbClr val="231F20"/>
                </a:solidFill>
                <a:latin typeface="Arial"/>
                <a:cs typeface="Arial"/>
              </a:rPr>
              <a:t> </a:t>
            </a:r>
            <a:r>
              <a:rPr sz="1700" spc="-5" dirty="0">
                <a:solidFill>
                  <a:srgbClr val="231F20"/>
                </a:solidFill>
                <a:latin typeface="Arial"/>
                <a:cs typeface="Arial"/>
              </a:rPr>
              <a:t>de</a:t>
            </a:r>
            <a:r>
              <a:rPr sz="1700" spc="-65" dirty="0">
                <a:solidFill>
                  <a:srgbClr val="231F20"/>
                </a:solidFill>
                <a:latin typeface="Arial"/>
                <a:cs typeface="Arial"/>
              </a:rPr>
              <a:t> </a:t>
            </a:r>
            <a:r>
              <a:rPr sz="1700" spc="-5" dirty="0">
                <a:solidFill>
                  <a:srgbClr val="231F20"/>
                </a:solidFill>
                <a:latin typeface="Arial"/>
                <a:cs typeface="Arial"/>
              </a:rPr>
              <a:t>plomo</a:t>
            </a:r>
            <a:r>
              <a:rPr sz="1700" spc="-65" dirty="0">
                <a:solidFill>
                  <a:srgbClr val="231F20"/>
                </a:solidFill>
                <a:latin typeface="Arial"/>
                <a:cs typeface="Arial"/>
              </a:rPr>
              <a:t> </a:t>
            </a:r>
            <a:r>
              <a:rPr sz="1700" spc="-5" dirty="0">
                <a:solidFill>
                  <a:srgbClr val="231F20"/>
                </a:solidFill>
                <a:latin typeface="Arial"/>
                <a:cs typeface="Arial"/>
              </a:rPr>
              <a:t>en</a:t>
            </a:r>
            <a:r>
              <a:rPr sz="1700" spc="-60" dirty="0">
                <a:solidFill>
                  <a:srgbClr val="231F20"/>
                </a:solidFill>
                <a:latin typeface="Arial"/>
                <a:cs typeface="Arial"/>
              </a:rPr>
              <a:t> </a:t>
            </a:r>
            <a:r>
              <a:rPr sz="1700" spc="-5" dirty="0">
                <a:solidFill>
                  <a:srgbClr val="231F20"/>
                </a:solidFill>
                <a:latin typeface="Arial"/>
                <a:cs typeface="Arial"/>
              </a:rPr>
              <a:t>la</a:t>
            </a:r>
            <a:r>
              <a:rPr sz="1700" spc="-65" dirty="0">
                <a:solidFill>
                  <a:srgbClr val="231F20"/>
                </a:solidFill>
                <a:latin typeface="Arial"/>
                <a:cs typeface="Arial"/>
              </a:rPr>
              <a:t> </a:t>
            </a:r>
            <a:r>
              <a:rPr sz="1700" dirty="0">
                <a:solidFill>
                  <a:srgbClr val="231F20"/>
                </a:solidFill>
                <a:latin typeface="Arial"/>
                <a:cs typeface="Arial"/>
              </a:rPr>
              <a:t>sangre</a:t>
            </a:r>
            <a:r>
              <a:rPr sz="1700" spc="-65" dirty="0">
                <a:solidFill>
                  <a:srgbClr val="231F20"/>
                </a:solidFill>
                <a:latin typeface="Arial"/>
                <a:cs typeface="Arial"/>
              </a:rPr>
              <a:t> </a:t>
            </a:r>
            <a:r>
              <a:rPr sz="1700" spc="-5" dirty="0">
                <a:solidFill>
                  <a:srgbClr val="231F20"/>
                </a:solidFill>
                <a:latin typeface="Arial"/>
                <a:cs typeface="Arial"/>
              </a:rPr>
              <a:t>en  </a:t>
            </a:r>
            <a:r>
              <a:rPr sz="1700" dirty="0">
                <a:solidFill>
                  <a:srgbClr val="231F20"/>
                </a:solidFill>
                <a:latin typeface="Arial"/>
                <a:cs typeface="Arial"/>
              </a:rPr>
              <a:t>comparación con </a:t>
            </a:r>
            <a:r>
              <a:rPr sz="1700" spc="-5" dirty="0">
                <a:solidFill>
                  <a:srgbClr val="231F20"/>
                </a:solidFill>
                <a:latin typeface="Arial"/>
                <a:cs typeface="Arial"/>
              </a:rPr>
              <a:t>un</a:t>
            </a:r>
            <a:r>
              <a:rPr sz="1700" spc="-15" dirty="0">
                <a:solidFill>
                  <a:srgbClr val="231F20"/>
                </a:solidFill>
                <a:latin typeface="Arial"/>
                <a:cs typeface="Arial"/>
              </a:rPr>
              <a:t> </a:t>
            </a:r>
            <a:r>
              <a:rPr sz="1700" spc="-5" dirty="0">
                <a:solidFill>
                  <a:srgbClr val="231F20"/>
                </a:solidFill>
                <a:latin typeface="Arial"/>
                <a:cs typeface="Arial"/>
              </a:rPr>
              <a:t>adulto.</a:t>
            </a:r>
            <a:endParaRPr sz="1700" dirty="0">
              <a:latin typeface="Arial"/>
              <a:cs typeface="Arial"/>
            </a:endParaRPr>
          </a:p>
          <a:p>
            <a:pPr>
              <a:lnSpc>
                <a:spcPct val="100000"/>
              </a:lnSpc>
              <a:spcBef>
                <a:spcPts val="25"/>
              </a:spcBef>
            </a:pPr>
            <a:endParaRPr sz="1750" dirty="0">
              <a:latin typeface="Times New Roman"/>
              <a:cs typeface="Times New Roman"/>
            </a:endParaRPr>
          </a:p>
          <a:p>
            <a:pPr marL="12700" marR="5715" indent="25400" algn="just">
              <a:lnSpc>
                <a:spcPct val="100000"/>
              </a:lnSpc>
            </a:pPr>
            <a:r>
              <a:rPr sz="1700" dirty="0">
                <a:solidFill>
                  <a:srgbClr val="231F20"/>
                </a:solidFill>
                <a:latin typeface="Arial"/>
                <a:cs typeface="Arial"/>
              </a:rPr>
              <a:t>Ante </a:t>
            </a:r>
            <a:r>
              <a:rPr sz="1700" spc="-5" dirty="0">
                <a:solidFill>
                  <a:srgbClr val="231F20"/>
                </a:solidFill>
                <a:latin typeface="Arial"/>
                <a:cs typeface="Arial"/>
              </a:rPr>
              <a:t>ello, el </a:t>
            </a:r>
            <a:r>
              <a:rPr sz="1700" b="1" spc="-5" dirty="0">
                <a:solidFill>
                  <a:srgbClr val="231F20"/>
                </a:solidFill>
                <a:latin typeface="Arial"/>
                <a:cs typeface="Arial"/>
              </a:rPr>
              <a:t>27 </a:t>
            </a:r>
            <a:r>
              <a:rPr sz="1700" b="1" dirty="0">
                <a:solidFill>
                  <a:srgbClr val="231F20"/>
                </a:solidFill>
                <a:latin typeface="Arial"/>
                <a:cs typeface="Arial"/>
              </a:rPr>
              <a:t>de </a:t>
            </a:r>
            <a:r>
              <a:rPr sz="1700" b="1" spc="-5" dirty="0">
                <a:solidFill>
                  <a:srgbClr val="231F20"/>
                </a:solidFill>
                <a:latin typeface="Arial"/>
                <a:cs typeface="Arial"/>
              </a:rPr>
              <a:t>mayo </a:t>
            </a:r>
            <a:r>
              <a:rPr sz="1700" b="1" dirty="0">
                <a:solidFill>
                  <a:srgbClr val="231F20"/>
                </a:solidFill>
                <a:latin typeface="Arial"/>
                <a:cs typeface="Arial"/>
              </a:rPr>
              <a:t>de </a:t>
            </a:r>
            <a:r>
              <a:rPr sz="1700" b="1" spc="-5" dirty="0">
                <a:solidFill>
                  <a:srgbClr val="231F20"/>
                </a:solidFill>
                <a:latin typeface="Arial"/>
                <a:cs typeface="Arial"/>
              </a:rPr>
              <a:t>1991</a:t>
            </a:r>
            <a:r>
              <a:rPr sz="1700" spc="-5" dirty="0">
                <a:solidFill>
                  <a:srgbClr val="231F20"/>
                </a:solidFill>
                <a:latin typeface="Arial"/>
                <a:cs typeface="Arial"/>
              </a:rPr>
              <a:t>, el </a:t>
            </a:r>
            <a:r>
              <a:rPr sz="1700" b="1" dirty="0">
                <a:solidFill>
                  <a:srgbClr val="231F20"/>
                </a:solidFill>
                <a:latin typeface="Arial"/>
                <a:cs typeface="Arial"/>
              </a:rPr>
              <a:t>“Grupo de  los </a:t>
            </a:r>
            <a:r>
              <a:rPr sz="1700" b="1" spc="-5" dirty="0">
                <a:solidFill>
                  <a:srgbClr val="231F20"/>
                </a:solidFill>
                <a:latin typeface="Arial"/>
                <a:cs typeface="Arial"/>
              </a:rPr>
              <a:t>Cien” </a:t>
            </a:r>
            <a:r>
              <a:rPr sz="1700" spc="-5" dirty="0">
                <a:solidFill>
                  <a:srgbClr val="231F20"/>
                </a:solidFill>
                <a:latin typeface="Arial"/>
                <a:cs typeface="Arial"/>
              </a:rPr>
              <a:t>integrado por artistas plásticos, historia-  dores, ecologistas, escritores, dramaturgos </a:t>
            </a:r>
            <a:r>
              <a:rPr sz="1700" dirty="0">
                <a:solidFill>
                  <a:srgbClr val="231F20"/>
                </a:solidFill>
                <a:latin typeface="Arial"/>
                <a:cs typeface="Arial"/>
              </a:rPr>
              <a:t>y </a:t>
            </a:r>
            <a:r>
              <a:rPr sz="1700" spc="-5" dirty="0">
                <a:solidFill>
                  <a:srgbClr val="231F20"/>
                </a:solidFill>
                <a:latin typeface="Arial"/>
                <a:cs typeface="Arial"/>
              </a:rPr>
              <a:t>perio-  distas, hicieron una denuncia pública en </a:t>
            </a:r>
            <a:r>
              <a:rPr sz="1700" dirty="0">
                <a:solidFill>
                  <a:srgbClr val="231F20"/>
                </a:solidFill>
                <a:latin typeface="Arial"/>
                <a:cs typeface="Arial"/>
              </a:rPr>
              <a:t>contra </a:t>
            </a:r>
            <a:r>
              <a:rPr sz="1700" spc="-5" dirty="0">
                <a:solidFill>
                  <a:srgbClr val="231F20"/>
                </a:solidFill>
                <a:latin typeface="Arial"/>
                <a:cs typeface="Arial"/>
              </a:rPr>
              <a:t>del  uso del plomo, argumentando, que la alfarería  </a:t>
            </a:r>
            <a:r>
              <a:rPr sz="1700" dirty="0">
                <a:solidFill>
                  <a:srgbClr val="231F20"/>
                </a:solidFill>
                <a:latin typeface="Arial"/>
                <a:cs typeface="Arial"/>
              </a:rPr>
              <a:t>vidriada </a:t>
            </a:r>
            <a:r>
              <a:rPr sz="1700" spc="-5" dirty="0">
                <a:solidFill>
                  <a:srgbClr val="231F20"/>
                </a:solidFill>
                <a:latin typeface="Arial"/>
                <a:cs typeface="Arial"/>
              </a:rPr>
              <a:t>pone en </a:t>
            </a:r>
            <a:r>
              <a:rPr sz="1700" dirty="0">
                <a:solidFill>
                  <a:srgbClr val="231F20"/>
                </a:solidFill>
                <a:latin typeface="Arial"/>
                <a:cs typeface="Arial"/>
              </a:rPr>
              <a:t>riesgo </a:t>
            </a:r>
            <a:r>
              <a:rPr sz="1700" spc="-5" dirty="0">
                <a:solidFill>
                  <a:srgbClr val="231F20"/>
                </a:solidFill>
                <a:latin typeface="Arial"/>
                <a:cs typeface="Arial"/>
              </a:rPr>
              <a:t>la </a:t>
            </a:r>
            <a:r>
              <a:rPr sz="1700" dirty="0">
                <a:solidFill>
                  <a:srgbClr val="231F20"/>
                </a:solidFill>
                <a:latin typeface="Arial"/>
                <a:cs typeface="Arial"/>
              </a:rPr>
              <a:t>salud </a:t>
            </a:r>
            <a:r>
              <a:rPr sz="1700" spc="-5" dirty="0">
                <a:solidFill>
                  <a:srgbClr val="231F20"/>
                </a:solidFill>
                <a:latin typeface="Arial"/>
                <a:cs typeface="Arial"/>
              </a:rPr>
              <a:t>de los</a:t>
            </a:r>
            <a:r>
              <a:rPr sz="1700" spc="-75" dirty="0">
                <a:solidFill>
                  <a:srgbClr val="231F20"/>
                </a:solidFill>
                <a:latin typeface="Arial"/>
                <a:cs typeface="Arial"/>
              </a:rPr>
              <a:t> </a:t>
            </a:r>
            <a:r>
              <a:rPr sz="1700" dirty="0">
                <a:solidFill>
                  <a:srgbClr val="231F20"/>
                </a:solidFill>
                <a:latin typeface="Arial"/>
                <a:cs typeface="Arial"/>
              </a:rPr>
              <a:t>mexicanos.</a:t>
            </a:r>
            <a:endParaRPr sz="1700" dirty="0">
              <a:latin typeface="Arial"/>
              <a:cs typeface="Arial"/>
            </a:endParaRPr>
          </a:p>
        </p:txBody>
      </p:sp>
      <p:sp>
        <p:nvSpPr>
          <p:cNvPr id="6" name="object 11"/>
          <p:cNvSpPr/>
          <p:nvPr/>
        </p:nvSpPr>
        <p:spPr>
          <a:xfrm>
            <a:off x="5718197" y="514282"/>
            <a:ext cx="266547" cy="6635508"/>
          </a:xfrm>
          <a:prstGeom prst="rect">
            <a:avLst/>
          </a:prstGeom>
          <a:blipFill>
            <a:blip r:embed="rId3" cstate="print"/>
            <a:stretch>
              <a:fillRect/>
            </a:stretch>
          </a:blipFill>
        </p:spPr>
        <p:txBody>
          <a:bodyPr wrap="square" lIns="0" tIns="0" rIns="0" bIns="0" rtlCol="0"/>
          <a:lstStyle/>
          <a:p>
            <a:endParaRPr/>
          </a:p>
        </p:txBody>
      </p:sp>
      <p:sp>
        <p:nvSpPr>
          <p:cNvPr id="7" name="object 2"/>
          <p:cNvSpPr/>
          <p:nvPr/>
        </p:nvSpPr>
        <p:spPr>
          <a:xfrm>
            <a:off x="5684051" y="514282"/>
            <a:ext cx="2668689" cy="2682232"/>
          </a:xfrm>
          <a:prstGeom prst="rect">
            <a:avLst/>
          </a:prstGeom>
          <a:blipFill>
            <a:blip r:embed="rId4" cstate="print"/>
            <a:stretch>
              <a:fillRect/>
            </a:stretch>
          </a:blipFill>
        </p:spPr>
        <p:txBody>
          <a:bodyPr wrap="square" lIns="0" tIns="0" rIns="0" bIns="0" rtlCol="0"/>
          <a:lstStyle/>
          <a:p>
            <a:endParaRPr/>
          </a:p>
        </p:txBody>
      </p:sp>
      <p:sp>
        <p:nvSpPr>
          <p:cNvPr id="8" name="object 4"/>
          <p:cNvSpPr/>
          <p:nvPr/>
        </p:nvSpPr>
        <p:spPr>
          <a:xfrm>
            <a:off x="5950591" y="3167000"/>
            <a:ext cx="2402149" cy="2691379"/>
          </a:xfrm>
          <a:prstGeom prst="rect">
            <a:avLst/>
          </a:prstGeom>
          <a:blipFill>
            <a:blip r:embed="rId5" cstate="print"/>
            <a:stretch>
              <a:fillRect/>
            </a:stretch>
          </a:blipFill>
        </p:spPr>
        <p:txBody>
          <a:bodyPr wrap="square" lIns="0" tIns="0" rIns="0" bIns="0" rtlCol="0"/>
          <a:lstStyle/>
          <a:p>
            <a:endParaRPr/>
          </a:p>
        </p:txBody>
      </p:sp>
      <p:sp>
        <p:nvSpPr>
          <p:cNvPr id="9" name="object 3"/>
          <p:cNvSpPr/>
          <p:nvPr/>
        </p:nvSpPr>
        <p:spPr>
          <a:xfrm>
            <a:off x="8352740" y="514282"/>
            <a:ext cx="1335900" cy="5815584"/>
          </a:xfrm>
          <a:prstGeom prst="rect">
            <a:avLst/>
          </a:prstGeom>
          <a:blipFill>
            <a:blip r:embed="rId6" cstate="print"/>
            <a:stretch>
              <a:fillRect/>
            </a:stretch>
          </a:blipFill>
        </p:spPr>
        <p:txBody>
          <a:bodyPr wrap="square" lIns="0" tIns="0" rIns="0" bIns="0" rtlCol="0"/>
          <a:lstStyle/>
          <a:p>
            <a:endParaRPr/>
          </a:p>
        </p:txBody>
      </p:sp>
      <p:sp>
        <p:nvSpPr>
          <p:cNvPr id="10" name="object 5"/>
          <p:cNvSpPr/>
          <p:nvPr/>
        </p:nvSpPr>
        <p:spPr>
          <a:xfrm>
            <a:off x="5684051" y="5830668"/>
            <a:ext cx="2668688" cy="1434428"/>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pic>
        <p:nvPicPr>
          <p:cNvPr id="11" name="Imagen 10"/>
          <p:cNvPicPr>
            <a:picLocks noChangeAspect="1"/>
          </p:cNvPicPr>
          <p:nvPr/>
        </p:nvPicPr>
        <p:blipFill>
          <a:blip r:embed="rId8"/>
          <a:stretch>
            <a:fillRect/>
          </a:stretch>
        </p:blipFill>
        <p:spPr>
          <a:xfrm>
            <a:off x="8148478" y="-8021"/>
            <a:ext cx="1005927" cy="1005927"/>
          </a:xfrm>
          <a:prstGeom prst="rect">
            <a:avLst/>
          </a:prstGeom>
        </p:spPr>
      </p:pic>
      <p:pic>
        <p:nvPicPr>
          <p:cNvPr id="12" name="Imagen 11"/>
          <p:cNvPicPr>
            <a:picLocks noChangeAspect="1"/>
          </p:cNvPicPr>
          <p:nvPr/>
        </p:nvPicPr>
        <p:blipFill>
          <a:blip r:embed="rId9"/>
          <a:stretch>
            <a:fillRect/>
          </a:stretch>
        </p:blipFill>
        <p:spPr>
          <a:xfrm>
            <a:off x="1885984" y="6562859"/>
            <a:ext cx="1908213" cy="42676"/>
          </a:xfrm>
          <a:prstGeom prst="rect">
            <a:avLst/>
          </a:prstGeom>
        </p:spPr>
      </p:pic>
      <p:pic>
        <p:nvPicPr>
          <p:cNvPr id="13" name="Imagen 12"/>
          <p:cNvPicPr>
            <a:picLocks noChangeAspect="1"/>
          </p:cNvPicPr>
          <p:nvPr/>
        </p:nvPicPr>
        <p:blipFill>
          <a:blip r:embed="rId10"/>
          <a:stretch>
            <a:fillRect/>
          </a:stretch>
        </p:blipFill>
        <p:spPr>
          <a:xfrm rot="10800000">
            <a:off x="4229967" y="6562859"/>
            <a:ext cx="1908213" cy="42676"/>
          </a:xfrm>
          <a:prstGeom prst="rect">
            <a:avLst/>
          </a:prstGeom>
        </p:spPr>
      </p:pic>
    </p:spTree>
    <p:extLst>
      <p:ext uri="{BB962C8B-B14F-4D97-AF65-F5344CB8AC3E}">
        <p14:creationId xmlns:p14="http://schemas.microsoft.com/office/powerpoint/2010/main" val="272152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6600269" y="4872484"/>
            <a:ext cx="2543732" cy="1512645"/>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33" name="object 12"/>
          <p:cNvSpPr/>
          <p:nvPr/>
        </p:nvSpPr>
        <p:spPr>
          <a:xfrm>
            <a:off x="6784062" y="2434872"/>
            <a:ext cx="2365375" cy="504190"/>
          </a:xfrm>
          <a:custGeom>
            <a:avLst/>
            <a:gdLst/>
            <a:ahLst/>
            <a:cxnLst/>
            <a:rect l="l" t="t" r="r" b="b"/>
            <a:pathLst>
              <a:path w="2365375" h="504189">
                <a:moveTo>
                  <a:pt x="1170711" y="0"/>
                </a:moveTo>
                <a:lnTo>
                  <a:pt x="1022883" y="147827"/>
                </a:lnTo>
                <a:lnTo>
                  <a:pt x="32" y="147827"/>
                </a:lnTo>
                <a:lnTo>
                  <a:pt x="188" y="182267"/>
                </a:lnTo>
                <a:lnTo>
                  <a:pt x="1511" y="503961"/>
                </a:lnTo>
                <a:lnTo>
                  <a:pt x="2365286" y="503961"/>
                </a:lnTo>
                <a:lnTo>
                  <a:pt x="2365286" y="151193"/>
                </a:lnTo>
                <a:lnTo>
                  <a:pt x="1321904" y="151193"/>
                </a:lnTo>
                <a:lnTo>
                  <a:pt x="1170711" y="0"/>
                </a:lnTo>
                <a:close/>
              </a:path>
              <a:path w="2365375" h="504189">
                <a:moveTo>
                  <a:pt x="23" y="145834"/>
                </a:moveTo>
                <a:lnTo>
                  <a:pt x="0" y="147827"/>
                </a:lnTo>
                <a:lnTo>
                  <a:pt x="23" y="145834"/>
                </a:lnTo>
                <a:close/>
              </a:path>
            </a:pathLst>
          </a:custGeom>
          <a:solidFill>
            <a:srgbClr val="909C23"/>
          </a:solidFill>
        </p:spPr>
        <p:txBody>
          <a:bodyPr wrap="square" lIns="0" tIns="0" rIns="0" bIns="0" rtlCol="0"/>
          <a:lstStyle/>
          <a:p>
            <a:endParaRPr/>
          </a:p>
        </p:txBody>
      </p:sp>
      <p:sp>
        <p:nvSpPr>
          <p:cNvPr id="2" name="Marcador de número de diapositiva 1"/>
          <p:cNvSpPr>
            <a:spLocks noGrp="1"/>
          </p:cNvSpPr>
          <p:nvPr>
            <p:ph type="sldNum" sz="quarter" idx="12"/>
          </p:nvPr>
        </p:nvSpPr>
        <p:spPr/>
        <p:txBody>
          <a:bodyPr/>
          <a:lstStyle/>
          <a:p>
            <a:fld id="{914A319A-FE6C-4C70-984C-6791CA53122B}" type="slidenum">
              <a:rPr lang="es-MX" smtClean="0"/>
              <a:t>6</a:t>
            </a:fld>
            <a:endParaRPr lang="es-MX"/>
          </a:p>
        </p:txBody>
      </p:sp>
      <p:sp>
        <p:nvSpPr>
          <p:cNvPr id="3" name="object 6"/>
          <p:cNvSpPr/>
          <p:nvPr/>
        </p:nvSpPr>
        <p:spPr>
          <a:xfrm>
            <a:off x="1178539" y="730288"/>
            <a:ext cx="866775" cy="1442720"/>
          </a:xfrm>
          <a:custGeom>
            <a:avLst/>
            <a:gdLst/>
            <a:ahLst/>
            <a:cxnLst/>
            <a:rect l="l" t="t" r="r" b="b"/>
            <a:pathLst>
              <a:path w="866775" h="1442720">
                <a:moveTo>
                  <a:pt x="448258" y="0"/>
                </a:moveTo>
                <a:lnTo>
                  <a:pt x="401539" y="996"/>
                </a:lnTo>
                <a:lnTo>
                  <a:pt x="356686" y="11978"/>
                </a:lnTo>
                <a:lnTo>
                  <a:pt x="316273" y="32188"/>
                </a:lnTo>
                <a:lnTo>
                  <a:pt x="282875" y="60868"/>
                </a:lnTo>
                <a:lnTo>
                  <a:pt x="259065" y="97263"/>
                </a:lnTo>
                <a:lnTo>
                  <a:pt x="247420" y="140614"/>
                </a:lnTo>
                <a:lnTo>
                  <a:pt x="244189" y="187948"/>
                </a:lnTo>
                <a:lnTo>
                  <a:pt x="244832" y="216429"/>
                </a:lnTo>
                <a:lnTo>
                  <a:pt x="250341" y="228739"/>
                </a:lnTo>
                <a:lnTo>
                  <a:pt x="147721" y="265645"/>
                </a:lnTo>
                <a:lnTo>
                  <a:pt x="103186" y="334133"/>
                </a:lnTo>
                <a:lnTo>
                  <a:pt x="93503" y="400178"/>
                </a:lnTo>
                <a:lnTo>
                  <a:pt x="95439" y="429755"/>
                </a:lnTo>
                <a:lnTo>
                  <a:pt x="87524" y="445577"/>
                </a:lnTo>
                <a:lnTo>
                  <a:pt x="77218" y="458604"/>
                </a:lnTo>
                <a:lnTo>
                  <a:pt x="68279" y="467443"/>
                </a:lnTo>
                <a:lnTo>
                  <a:pt x="64464" y="470700"/>
                </a:lnTo>
                <a:lnTo>
                  <a:pt x="44530" y="495745"/>
                </a:lnTo>
                <a:lnTo>
                  <a:pt x="53981" y="527243"/>
                </a:lnTo>
                <a:lnTo>
                  <a:pt x="73685" y="554203"/>
                </a:lnTo>
                <a:lnTo>
                  <a:pt x="84504" y="565632"/>
                </a:lnTo>
                <a:lnTo>
                  <a:pt x="50179" y="616349"/>
                </a:lnTo>
                <a:lnTo>
                  <a:pt x="25450" y="667736"/>
                </a:lnTo>
                <a:lnTo>
                  <a:pt x="9434" y="719403"/>
                </a:lnTo>
                <a:lnTo>
                  <a:pt x="1246" y="770960"/>
                </a:lnTo>
                <a:lnTo>
                  <a:pt x="0" y="822017"/>
                </a:lnTo>
                <a:lnTo>
                  <a:pt x="4810" y="872185"/>
                </a:lnTo>
                <a:lnTo>
                  <a:pt x="14794" y="921072"/>
                </a:lnTo>
                <a:lnTo>
                  <a:pt x="29064" y="968290"/>
                </a:lnTo>
                <a:lnTo>
                  <a:pt x="46737" y="1013448"/>
                </a:lnTo>
                <a:lnTo>
                  <a:pt x="66926" y="1056155"/>
                </a:lnTo>
                <a:lnTo>
                  <a:pt x="88748" y="1096023"/>
                </a:lnTo>
                <a:lnTo>
                  <a:pt x="111317" y="1132662"/>
                </a:lnTo>
                <a:lnTo>
                  <a:pt x="133748" y="1165680"/>
                </a:lnTo>
                <a:lnTo>
                  <a:pt x="174656" y="1219298"/>
                </a:lnTo>
                <a:lnTo>
                  <a:pt x="204391" y="1253756"/>
                </a:lnTo>
                <a:lnTo>
                  <a:pt x="215873" y="1265936"/>
                </a:lnTo>
                <a:lnTo>
                  <a:pt x="202494" y="1276436"/>
                </a:lnTo>
                <a:lnTo>
                  <a:pt x="196593" y="1294822"/>
                </a:lnTo>
                <a:lnTo>
                  <a:pt x="195433" y="1315274"/>
                </a:lnTo>
                <a:lnTo>
                  <a:pt x="196277" y="1331976"/>
                </a:lnTo>
                <a:lnTo>
                  <a:pt x="206851" y="1378570"/>
                </a:lnTo>
                <a:lnTo>
                  <a:pt x="243419" y="1409687"/>
                </a:lnTo>
                <a:lnTo>
                  <a:pt x="288187" y="1424988"/>
                </a:lnTo>
                <a:lnTo>
                  <a:pt x="336375" y="1435340"/>
                </a:lnTo>
                <a:lnTo>
                  <a:pt x="386897" y="1441117"/>
                </a:lnTo>
                <a:lnTo>
                  <a:pt x="438664" y="1442697"/>
                </a:lnTo>
                <a:lnTo>
                  <a:pt x="490593" y="1440457"/>
                </a:lnTo>
                <a:lnTo>
                  <a:pt x="541594" y="1434772"/>
                </a:lnTo>
                <a:lnTo>
                  <a:pt x="590583" y="1426020"/>
                </a:lnTo>
                <a:lnTo>
                  <a:pt x="636472" y="1414576"/>
                </a:lnTo>
                <a:lnTo>
                  <a:pt x="682163" y="1392797"/>
                </a:lnTo>
                <a:lnTo>
                  <a:pt x="706969" y="1350816"/>
                </a:lnTo>
                <a:lnTo>
                  <a:pt x="706027" y="1334963"/>
                </a:lnTo>
                <a:lnTo>
                  <a:pt x="702042" y="1318221"/>
                </a:lnTo>
                <a:lnTo>
                  <a:pt x="698578" y="1307013"/>
                </a:lnTo>
                <a:lnTo>
                  <a:pt x="692196" y="1286511"/>
                </a:lnTo>
                <a:lnTo>
                  <a:pt x="686143" y="1266774"/>
                </a:lnTo>
                <a:lnTo>
                  <a:pt x="683665" y="1257858"/>
                </a:lnTo>
                <a:lnTo>
                  <a:pt x="696177" y="1247207"/>
                </a:lnTo>
                <a:lnTo>
                  <a:pt x="708930" y="1229109"/>
                </a:lnTo>
                <a:lnTo>
                  <a:pt x="720500" y="1209606"/>
                </a:lnTo>
                <a:lnTo>
                  <a:pt x="729495" y="1194689"/>
                </a:lnTo>
                <a:lnTo>
                  <a:pt x="741320" y="1176995"/>
                </a:lnTo>
                <a:lnTo>
                  <a:pt x="752829" y="1159036"/>
                </a:lnTo>
                <a:lnTo>
                  <a:pt x="774635" y="1122438"/>
                </a:lnTo>
                <a:lnTo>
                  <a:pt x="794629" y="1084800"/>
                </a:lnTo>
                <a:lnTo>
                  <a:pt x="812492" y="1046206"/>
                </a:lnTo>
                <a:lnTo>
                  <a:pt x="827972" y="1006699"/>
                </a:lnTo>
                <a:lnTo>
                  <a:pt x="840815" y="966317"/>
                </a:lnTo>
                <a:lnTo>
                  <a:pt x="851138" y="924841"/>
                </a:lnTo>
                <a:lnTo>
                  <a:pt x="859445" y="879964"/>
                </a:lnTo>
                <a:lnTo>
                  <a:pt x="864796" y="833058"/>
                </a:lnTo>
                <a:lnTo>
                  <a:pt x="866250" y="785492"/>
                </a:lnTo>
                <a:lnTo>
                  <a:pt x="862866" y="738637"/>
                </a:lnTo>
                <a:lnTo>
                  <a:pt x="853705" y="693864"/>
                </a:lnTo>
                <a:lnTo>
                  <a:pt x="834437" y="646026"/>
                </a:lnTo>
                <a:lnTo>
                  <a:pt x="811782" y="609702"/>
                </a:lnTo>
                <a:lnTo>
                  <a:pt x="803626" y="591640"/>
                </a:lnTo>
                <a:lnTo>
                  <a:pt x="801704" y="572737"/>
                </a:lnTo>
                <a:lnTo>
                  <a:pt x="806474" y="548411"/>
                </a:lnTo>
                <a:lnTo>
                  <a:pt x="818141" y="503097"/>
                </a:lnTo>
                <a:lnTo>
                  <a:pt x="820830" y="487451"/>
                </a:lnTo>
                <a:lnTo>
                  <a:pt x="195667" y="487451"/>
                </a:lnTo>
                <a:lnTo>
                  <a:pt x="197179" y="410008"/>
                </a:lnTo>
                <a:lnTo>
                  <a:pt x="202276" y="364845"/>
                </a:lnTo>
                <a:lnTo>
                  <a:pt x="207714" y="343762"/>
                </a:lnTo>
                <a:lnTo>
                  <a:pt x="210247" y="338556"/>
                </a:lnTo>
                <a:lnTo>
                  <a:pt x="649438" y="338556"/>
                </a:lnTo>
                <a:lnTo>
                  <a:pt x="655760" y="328612"/>
                </a:lnTo>
                <a:lnTo>
                  <a:pt x="659006" y="317619"/>
                </a:lnTo>
                <a:lnTo>
                  <a:pt x="660202" y="308718"/>
                </a:lnTo>
                <a:lnTo>
                  <a:pt x="660373" y="305054"/>
                </a:lnTo>
                <a:lnTo>
                  <a:pt x="696822" y="299466"/>
                </a:lnTo>
                <a:lnTo>
                  <a:pt x="793569" y="299466"/>
                </a:lnTo>
                <a:lnTo>
                  <a:pt x="779241" y="280263"/>
                </a:lnTo>
                <a:lnTo>
                  <a:pt x="745124" y="254566"/>
                </a:lnTo>
                <a:lnTo>
                  <a:pt x="705446" y="237865"/>
                </a:lnTo>
                <a:lnTo>
                  <a:pt x="662014" y="228998"/>
                </a:lnTo>
                <a:lnTo>
                  <a:pt x="616634" y="226809"/>
                </a:lnTo>
                <a:lnTo>
                  <a:pt x="612545" y="216517"/>
                </a:lnTo>
                <a:lnTo>
                  <a:pt x="609500" y="193392"/>
                </a:lnTo>
                <a:lnTo>
                  <a:pt x="607422" y="169234"/>
                </a:lnTo>
                <a:lnTo>
                  <a:pt x="606233" y="155841"/>
                </a:lnTo>
                <a:lnTo>
                  <a:pt x="592402" y="110546"/>
                </a:lnTo>
                <a:lnTo>
                  <a:pt x="569119" y="69674"/>
                </a:lnTo>
                <a:lnTo>
                  <a:pt x="536954" y="35866"/>
                </a:lnTo>
                <a:lnTo>
                  <a:pt x="496477" y="11761"/>
                </a:lnTo>
                <a:lnTo>
                  <a:pt x="448258" y="0"/>
                </a:lnTo>
                <a:close/>
              </a:path>
              <a:path w="866775" h="1442720">
                <a:moveTo>
                  <a:pt x="217200" y="474110"/>
                </a:moveTo>
                <a:lnTo>
                  <a:pt x="207061" y="477916"/>
                </a:lnTo>
                <a:lnTo>
                  <a:pt x="198972" y="484166"/>
                </a:lnTo>
                <a:lnTo>
                  <a:pt x="195667" y="487451"/>
                </a:lnTo>
                <a:lnTo>
                  <a:pt x="820830" y="487451"/>
                </a:lnTo>
                <a:lnTo>
                  <a:pt x="822428" y="478155"/>
                </a:lnTo>
                <a:lnTo>
                  <a:pt x="226655" y="478155"/>
                </a:lnTo>
                <a:lnTo>
                  <a:pt x="217200" y="474110"/>
                </a:lnTo>
                <a:close/>
              </a:path>
              <a:path w="866775" h="1442720">
                <a:moveTo>
                  <a:pt x="649438" y="338556"/>
                </a:moveTo>
                <a:lnTo>
                  <a:pt x="210247" y="338556"/>
                </a:lnTo>
                <a:lnTo>
                  <a:pt x="212898" y="359669"/>
                </a:lnTo>
                <a:lnTo>
                  <a:pt x="220501" y="373453"/>
                </a:lnTo>
                <a:lnTo>
                  <a:pt x="228444" y="380954"/>
                </a:lnTo>
                <a:lnTo>
                  <a:pt x="232116" y="383222"/>
                </a:lnTo>
                <a:lnTo>
                  <a:pt x="237414" y="423971"/>
                </a:lnTo>
                <a:lnTo>
                  <a:pt x="234853" y="453724"/>
                </a:lnTo>
                <a:lnTo>
                  <a:pt x="229559" y="471960"/>
                </a:lnTo>
                <a:lnTo>
                  <a:pt x="226655" y="478155"/>
                </a:lnTo>
                <a:lnTo>
                  <a:pt x="822428" y="478155"/>
                </a:lnTo>
                <a:lnTo>
                  <a:pt x="826333" y="455434"/>
                </a:lnTo>
                <a:lnTo>
                  <a:pt x="827741" y="426034"/>
                </a:lnTo>
                <a:lnTo>
                  <a:pt x="740561" y="426034"/>
                </a:lnTo>
                <a:lnTo>
                  <a:pt x="724785" y="399801"/>
                </a:lnTo>
                <a:lnTo>
                  <a:pt x="693633" y="371127"/>
                </a:lnTo>
                <a:lnTo>
                  <a:pt x="663164" y="348036"/>
                </a:lnTo>
                <a:lnTo>
                  <a:pt x="649438" y="338556"/>
                </a:lnTo>
                <a:close/>
              </a:path>
              <a:path w="866775" h="1442720">
                <a:moveTo>
                  <a:pt x="793569" y="299466"/>
                </a:moveTo>
                <a:lnTo>
                  <a:pt x="696822" y="299466"/>
                </a:lnTo>
                <a:lnTo>
                  <a:pt x="720571" y="320812"/>
                </a:lnTo>
                <a:lnTo>
                  <a:pt x="733727" y="364145"/>
                </a:lnTo>
                <a:lnTo>
                  <a:pt x="739365" y="406781"/>
                </a:lnTo>
                <a:lnTo>
                  <a:pt x="740561" y="426034"/>
                </a:lnTo>
                <a:lnTo>
                  <a:pt x="827741" y="426034"/>
                </a:lnTo>
                <a:lnTo>
                  <a:pt x="828643" y="407199"/>
                </a:lnTo>
                <a:lnTo>
                  <a:pt x="822664" y="360168"/>
                </a:lnTo>
                <a:lnTo>
                  <a:pt x="805991" y="316115"/>
                </a:lnTo>
                <a:lnTo>
                  <a:pt x="793569" y="299466"/>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4" name="object 5"/>
          <p:cNvSpPr/>
          <p:nvPr/>
        </p:nvSpPr>
        <p:spPr>
          <a:xfrm>
            <a:off x="4055720" y="639483"/>
            <a:ext cx="1203325" cy="1624330"/>
          </a:xfrm>
          <a:custGeom>
            <a:avLst/>
            <a:gdLst/>
            <a:ahLst/>
            <a:cxnLst/>
            <a:rect l="l" t="t" r="r" b="b"/>
            <a:pathLst>
              <a:path w="1203325" h="1624330">
                <a:moveTo>
                  <a:pt x="217971" y="0"/>
                </a:moveTo>
                <a:lnTo>
                  <a:pt x="155051" y="7036"/>
                </a:lnTo>
                <a:lnTo>
                  <a:pt x="108802" y="18363"/>
                </a:lnTo>
                <a:lnTo>
                  <a:pt x="61418" y="35328"/>
                </a:lnTo>
                <a:lnTo>
                  <a:pt x="25356" y="57927"/>
                </a:lnTo>
                <a:lnTo>
                  <a:pt x="13071" y="86152"/>
                </a:lnTo>
                <a:lnTo>
                  <a:pt x="19056" y="100054"/>
                </a:lnTo>
                <a:lnTo>
                  <a:pt x="30451" y="109415"/>
                </a:lnTo>
                <a:lnTo>
                  <a:pt x="43646" y="117323"/>
                </a:lnTo>
                <a:lnTo>
                  <a:pt x="55032" y="126868"/>
                </a:lnTo>
                <a:lnTo>
                  <a:pt x="77602" y="154133"/>
                </a:lnTo>
                <a:lnTo>
                  <a:pt x="100460" y="181332"/>
                </a:lnTo>
                <a:lnTo>
                  <a:pt x="123165" y="208635"/>
                </a:lnTo>
                <a:lnTo>
                  <a:pt x="145278" y="236215"/>
                </a:lnTo>
                <a:lnTo>
                  <a:pt x="173283" y="277047"/>
                </a:lnTo>
                <a:lnTo>
                  <a:pt x="182184" y="309857"/>
                </a:lnTo>
                <a:lnTo>
                  <a:pt x="170463" y="342566"/>
                </a:lnTo>
                <a:lnTo>
                  <a:pt x="136604" y="383090"/>
                </a:lnTo>
                <a:lnTo>
                  <a:pt x="119054" y="398431"/>
                </a:lnTo>
                <a:lnTo>
                  <a:pt x="99741" y="412035"/>
                </a:lnTo>
                <a:lnTo>
                  <a:pt x="80320" y="425365"/>
                </a:lnTo>
                <a:lnTo>
                  <a:pt x="62449" y="439885"/>
                </a:lnTo>
                <a:lnTo>
                  <a:pt x="21715" y="492304"/>
                </a:lnTo>
                <a:lnTo>
                  <a:pt x="3851" y="553029"/>
                </a:lnTo>
                <a:lnTo>
                  <a:pt x="304" y="606223"/>
                </a:lnTo>
                <a:lnTo>
                  <a:pt x="0" y="659665"/>
                </a:lnTo>
                <a:lnTo>
                  <a:pt x="1701" y="713135"/>
                </a:lnTo>
                <a:lnTo>
                  <a:pt x="4168" y="766415"/>
                </a:lnTo>
                <a:lnTo>
                  <a:pt x="6678" y="817209"/>
                </a:lnTo>
                <a:lnTo>
                  <a:pt x="9524" y="867998"/>
                </a:lnTo>
                <a:lnTo>
                  <a:pt x="12686" y="918778"/>
                </a:lnTo>
                <a:lnTo>
                  <a:pt x="16143" y="969548"/>
                </a:lnTo>
                <a:lnTo>
                  <a:pt x="19873" y="1020304"/>
                </a:lnTo>
                <a:lnTo>
                  <a:pt x="23855" y="1071045"/>
                </a:lnTo>
                <a:lnTo>
                  <a:pt x="28067" y="1121769"/>
                </a:lnTo>
                <a:lnTo>
                  <a:pt x="32489" y="1172472"/>
                </a:lnTo>
                <a:lnTo>
                  <a:pt x="33466" y="1233222"/>
                </a:lnTo>
                <a:lnTo>
                  <a:pt x="43286" y="1298135"/>
                </a:lnTo>
                <a:lnTo>
                  <a:pt x="54594" y="1349880"/>
                </a:lnTo>
                <a:lnTo>
                  <a:pt x="60036" y="1371125"/>
                </a:lnTo>
                <a:lnTo>
                  <a:pt x="61036" y="1398844"/>
                </a:lnTo>
                <a:lnTo>
                  <a:pt x="55603" y="1427291"/>
                </a:lnTo>
                <a:lnTo>
                  <a:pt x="52170" y="1456986"/>
                </a:lnTo>
                <a:lnTo>
                  <a:pt x="59172" y="1488448"/>
                </a:lnTo>
                <a:lnTo>
                  <a:pt x="101855" y="1539803"/>
                </a:lnTo>
                <a:lnTo>
                  <a:pt x="160454" y="1573157"/>
                </a:lnTo>
                <a:lnTo>
                  <a:pt x="203166" y="1589670"/>
                </a:lnTo>
                <a:lnTo>
                  <a:pt x="248659" y="1603127"/>
                </a:lnTo>
                <a:lnTo>
                  <a:pt x="296353" y="1613413"/>
                </a:lnTo>
                <a:lnTo>
                  <a:pt x="345670" y="1620414"/>
                </a:lnTo>
                <a:lnTo>
                  <a:pt x="396029" y="1624016"/>
                </a:lnTo>
                <a:lnTo>
                  <a:pt x="446852" y="1624105"/>
                </a:lnTo>
                <a:lnTo>
                  <a:pt x="497558" y="1620566"/>
                </a:lnTo>
                <a:lnTo>
                  <a:pt x="547568" y="1613286"/>
                </a:lnTo>
                <a:lnTo>
                  <a:pt x="596302" y="1602151"/>
                </a:lnTo>
                <a:lnTo>
                  <a:pt x="643181" y="1587045"/>
                </a:lnTo>
                <a:lnTo>
                  <a:pt x="687626" y="1567856"/>
                </a:lnTo>
                <a:lnTo>
                  <a:pt x="729056" y="1544468"/>
                </a:lnTo>
                <a:lnTo>
                  <a:pt x="766892" y="1516769"/>
                </a:lnTo>
                <a:lnTo>
                  <a:pt x="797199" y="1487090"/>
                </a:lnTo>
                <a:lnTo>
                  <a:pt x="816257" y="1449535"/>
                </a:lnTo>
                <a:lnTo>
                  <a:pt x="816470" y="1433215"/>
                </a:lnTo>
                <a:lnTo>
                  <a:pt x="814228" y="1405472"/>
                </a:lnTo>
                <a:lnTo>
                  <a:pt x="809410" y="1380158"/>
                </a:lnTo>
                <a:lnTo>
                  <a:pt x="801893" y="1371125"/>
                </a:lnTo>
                <a:lnTo>
                  <a:pt x="809820" y="1363824"/>
                </a:lnTo>
                <a:lnTo>
                  <a:pt x="815027" y="1352213"/>
                </a:lnTo>
                <a:lnTo>
                  <a:pt x="818340" y="1339762"/>
                </a:lnTo>
                <a:lnTo>
                  <a:pt x="820588" y="1329939"/>
                </a:lnTo>
                <a:lnTo>
                  <a:pt x="825189" y="1311464"/>
                </a:lnTo>
                <a:lnTo>
                  <a:pt x="835967" y="1255542"/>
                </a:lnTo>
                <a:lnTo>
                  <a:pt x="842698" y="1208424"/>
                </a:lnTo>
                <a:lnTo>
                  <a:pt x="848029" y="1160751"/>
                </a:lnTo>
                <a:lnTo>
                  <a:pt x="853583" y="1113049"/>
                </a:lnTo>
                <a:lnTo>
                  <a:pt x="860981" y="1065845"/>
                </a:lnTo>
                <a:lnTo>
                  <a:pt x="871845" y="1019665"/>
                </a:lnTo>
                <a:lnTo>
                  <a:pt x="892863" y="946894"/>
                </a:lnTo>
                <a:lnTo>
                  <a:pt x="909402" y="900282"/>
                </a:lnTo>
                <a:lnTo>
                  <a:pt x="932000" y="855927"/>
                </a:lnTo>
                <a:lnTo>
                  <a:pt x="960992" y="815492"/>
                </a:lnTo>
                <a:lnTo>
                  <a:pt x="996711" y="780639"/>
                </a:lnTo>
                <a:lnTo>
                  <a:pt x="1033885" y="749751"/>
                </a:lnTo>
                <a:lnTo>
                  <a:pt x="1038437" y="745637"/>
                </a:lnTo>
                <a:lnTo>
                  <a:pt x="886501" y="745637"/>
                </a:lnTo>
                <a:lnTo>
                  <a:pt x="888469" y="560128"/>
                </a:lnTo>
                <a:lnTo>
                  <a:pt x="882379" y="520830"/>
                </a:lnTo>
                <a:lnTo>
                  <a:pt x="896769" y="483481"/>
                </a:lnTo>
                <a:lnTo>
                  <a:pt x="1046108" y="408199"/>
                </a:lnTo>
                <a:lnTo>
                  <a:pt x="1104680" y="394528"/>
                </a:lnTo>
                <a:lnTo>
                  <a:pt x="1178365" y="394528"/>
                </a:lnTo>
                <a:lnTo>
                  <a:pt x="1175044" y="387955"/>
                </a:lnTo>
                <a:lnTo>
                  <a:pt x="814149" y="387955"/>
                </a:lnTo>
                <a:lnTo>
                  <a:pt x="783905" y="382456"/>
                </a:lnTo>
                <a:lnTo>
                  <a:pt x="762011" y="363948"/>
                </a:lnTo>
                <a:lnTo>
                  <a:pt x="747339" y="339045"/>
                </a:lnTo>
                <a:lnTo>
                  <a:pt x="738762" y="314358"/>
                </a:lnTo>
                <a:lnTo>
                  <a:pt x="735545" y="284244"/>
                </a:lnTo>
                <a:lnTo>
                  <a:pt x="744650" y="265879"/>
                </a:lnTo>
                <a:lnTo>
                  <a:pt x="763092" y="249043"/>
                </a:lnTo>
                <a:lnTo>
                  <a:pt x="787885" y="223515"/>
                </a:lnTo>
                <a:lnTo>
                  <a:pt x="821477" y="193665"/>
                </a:lnTo>
                <a:lnTo>
                  <a:pt x="860258" y="167806"/>
                </a:lnTo>
                <a:lnTo>
                  <a:pt x="894079" y="139290"/>
                </a:lnTo>
                <a:lnTo>
                  <a:pt x="912790" y="101468"/>
                </a:lnTo>
                <a:lnTo>
                  <a:pt x="913741" y="94389"/>
                </a:lnTo>
                <a:lnTo>
                  <a:pt x="913923" y="87263"/>
                </a:lnTo>
                <a:lnTo>
                  <a:pt x="912958" y="80308"/>
                </a:lnTo>
                <a:lnTo>
                  <a:pt x="910466" y="73744"/>
                </a:lnTo>
                <a:lnTo>
                  <a:pt x="892390" y="64562"/>
                </a:lnTo>
                <a:lnTo>
                  <a:pt x="760428" y="64562"/>
                </a:lnTo>
                <a:lnTo>
                  <a:pt x="710588" y="62920"/>
                </a:lnTo>
                <a:lnTo>
                  <a:pt x="660805" y="59928"/>
                </a:lnTo>
                <a:lnTo>
                  <a:pt x="611087" y="55837"/>
                </a:lnTo>
                <a:lnTo>
                  <a:pt x="561440" y="50899"/>
                </a:lnTo>
                <a:lnTo>
                  <a:pt x="462384" y="39492"/>
                </a:lnTo>
                <a:lnTo>
                  <a:pt x="403445" y="31783"/>
                </a:lnTo>
                <a:lnTo>
                  <a:pt x="334150" y="20947"/>
                </a:lnTo>
                <a:lnTo>
                  <a:pt x="273377" y="8807"/>
                </a:lnTo>
                <a:lnTo>
                  <a:pt x="245891" y="3121"/>
                </a:lnTo>
                <a:lnTo>
                  <a:pt x="217971" y="0"/>
                </a:lnTo>
                <a:close/>
              </a:path>
              <a:path w="1203325" h="1624330">
                <a:moveTo>
                  <a:pt x="1178365" y="394528"/>
                </a:moveTo>
                <a:lnTo>
                  <a:pt x="1104680" y="394528"/>
                </a:lnTo>
                <a:lnTo>
                  <a:pt x="1115656" y="432876"/>
                </a:lnTo>
                <a:lnTo>
                  <a:pt x="1095086" y="528937"/>
                </a:lnTo>
                <a:lnTo>
                  <a:pt x="1070795" y="608968"/>
                </a:lnTo>
                <a:lnTo>
                  <a:pt x="1040971" y="658218"/>
                </a:lnTo>
                <a:lnTo>
                  <a:pt x="986058" y="697003"/>
                </a:lnTo>
                <a:lnTo>
                  <a:pt x="886501" y="745637"/>
                </a:lnTo>
                <a:lnTo>
                  <a:pt x="1038437" y="745637"/>
                </a:lnTo>
                <a:lnTo>
                  <a:pt x="1071070" y="716148"/>
                </a:lnTo>
                <a:lnTo>
                  <a:pt x="1106630" y="680080"/>
                </a:lnTo>
                <a:lnTo>
                  <a:pt x="1138928" y="641796"/>
                </a:lnTo>
                <a:lnTo>
                  <a:pt x="1166327" y="601546"/>
                </a:lnTo>
                <a:lnTo>
                  <a:pt x="1187190" y="559578"/>
                </a:lnTo>
                <a:lnTo>
                  <a:pt x="1199880" y="516142"/>
                </a:lnTo>
                <a:lnTo>
                  <a:pt x="1202761" y="471487"/>
                </a:lnTo>
                <a:lnTo>
                  <a:pt x="1194196" y="425864"/>
                </a:lnTo>
                <a:lnTo>
                  <a:pt x="1178365" y="394528"/>
                </a:lnTo>
                <a:close/>
              </a:path>
              <a:path w="1203325" h="1624330">
                <a:moveTo>
                  <a:pt x="1026269" y="329476"/>
                </a:moveTo>
                <a:lnTo>
                  <a:pt x="980739" y="333448"/>
                </a:lnTo>
                <a:lnTo>
                  <a:pt x="935691" y="342850"/>
                </a:lnTo>
                <a:lnTo>
                  <a:pt x="893040" y="356689"/>
                </a:lnTo>
                <a:lnTo>
                  <a:pt x="854700" y="373972"/>
                </a:lnTo>
                <a:lnTo>
                  <a:pt x="845160" y="378736"/>
                </a:lnTo>
                <a:lnTo>
                  <a:pt x="835244" y="382916"/>
                </a:lnTo>
                <a:lnTo>
                  <a:pt x="824918" y="386120"/>
                </a:lnTo>
                <a:lnTo>
                  <a:pt x="814149" y="387955"/>
                </a:lnTo>
                <a:lnTo>
                  <a:pt x="1175044" y="387955"/>
                </a:lnTo>
                <a:lnTo>
                  <a:pt x="1174953" y="387775"/>
                </a:lnTo>
                <a:lnTo>
                  <a:pt x="1146625" y="360085"/>
                </a:lnTo>
                <a:lnTo>
                  <a:pt x="1111126" y="341801"/>
                </a:lnTo>
                <a:lnTo>
                  <a:pt x="1070370" y="331930"/>
                </a:lnTo>
                <a:lnTo>
                  <a:pt x="1026269" y="329476"/>
                </a:lnTo>
                <a:close/>
              </a:path>
              <a:path w="1203325" h="1624330">
                <a:moveTo>
                  <a:pt x="840581" y="58942"/>
                </a:moveTo>
                <a:lnTo>
                  <a:pt x="760428" y="64562"/>
                </a:lnTo>
                <a:lnTo>
                  <a:pt x="892390" y="64562"/>
                </a:lnTo>
                <a:lnTo>
                  <a:pt x="884747" y="60679"/>
                </a:lnTo>
                <a:lnTo>
                  <a:pt x="840581" y="58942"/>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5" name="object 4"/>
          <p:cNvSpPr/>
          <p:nvPr/>
        </p:nvSpPr>
        <p:spPr>
          <a:xfrm>
            <a:off x="6789282" y="477241"/>
            <a:ext cx="1172210" cy="1948814"/>
          </a:xfrm>
          <a:custGeom>
            <a:avLst/>
            <a:gdLst/>
            <a:ahLst/>
            <a:cxnLst/>
            <a:rect l="l" t="t" r="r" b="b"/>
            <a:pathLst>
              <a:path w="1172209" h="1948814">
                <a:moveTo>
                  <a:pt x="663697" y="0"/>
                </a:moveTo>
                <a:lnTo>
                  <a:pt x="590852" y="2656"/>
                </a:lnTo>
                <a:lnTo>
                  <a:pt x="455042" y="17051"/>
                </a:lnTo>
                <a:lnTo>
                  <a:pt x="394747" y="25373"/>
                </a:lnTo>
                <a:lnTo>
                  <a:pt x="362754" y="50432"/>
                </a:lnTo>
                <a:lnTo>
                  <a:pt x="376289" y="78735"/>
                </a:lnTo>
                <a:lnTo>
                  <a:pt x="387807" y="119589"/>
                </a:lnTo>
                <a:lnTo>
                  <a:pt x="394608" y="146251"/>
                </a:lnTo>
                <a:lnTo>
                  <a:pt x="399358" y="170460"/>
                </a:lnTo>
                <a:lnTo>
                  <a:pt x="404725" y="203957"/>
                </a:lnTo>
                <a:lnTo>
                  <a:pt x="383842" y="240370"/>
                </a:lnTo>
                <a:lnTo>
                  <a:pt x="377110" y="263993"/>
                </a:lnTo>
                <a:lnTo>
                  <a:pt x="384735" y="285163"/>
                </a:lnTo>
                <a:lnTo>
                  <a:pt x="406922" y="314218"/>
                </a:lnTo>
                <a:lnTo>
                  <a:pt x="407214" y="596234"/>
                </a:lnTo>
                <a:lnTo>
                  <a:pt x="403989" y="645133"/>
                </a:lnTo>
                <a:lnTo>
                  <a:pt x="396976" y="693952"/>
                </a:lnTo>
                <a:lnTo>
                  <a:pt x="385843" y="742048"/>
                </a:lnTo>
                <a:lnTo>
                  <a:pt x="370259" y="788775"/>
                </a:lnTo>
                <a:lnTo>
                  <a:pt x="349892" y="833489"/>
                </a:lnTo>
                <a:lnTo>
                  <a:pt x="324410" y="875545"/>
                </a:lnTo>
                <a:lnTo>
                  <a:pt x="299569" y="908096"/>
                </a:lnTo>
                <a:lnTo>
                  <a:pt x="264221" y="926944"/>
                </a:lnTo>
                <a:lnTo>
                  <a:pt x="244612" y="934483"/>
                </a:lnTo>
                <a:lnTo>
                  <a:pt x="226264" y="942754"/>
                </a:lnTo>
                <a:lnTo>
                  <a:pt x="188705" y="965350"/>
                </a:lnTo>
                <a:lnTo>
                  <a:pt x="153601" y="991609"/>
                </a:lnTo>
                <a:lnTo>
                  <a:pt x="121326" y="1021276"/>
                </a:lnTo>
                <a:lnTo>
                  <a:pt x="92254" y="1054095"/>
                </a:lnTo>
                <a:lnTo>
                  <a:pt x="64102" y="1093886"/>
                </a:lnTo>
                <a:lnTo>
                  <a:pt x="40800" y="1136389"/>
                </a:lnTo>
                <a:lnTo>
                  <a:pt x="22545" y="1181105"/>
                </a:lnTo>
                <a:lnTo>
                  <a:pt x="9529" y="1227535"/>
                </a:lnTo>
                <a:lnTo>
                  <a:pt x="1949" y="1275180"/>
                </a:lnTo>
                <a:lnTo>
                  <a:pt x="0" y="1323539"/>
                </a:lnTo>
                <a:lnTo>
                  <a:pt x="3875" y="1372115"/>
                </a:lnTo>
                <a:lnTo>
                  <a:pt x="14010" y="1421996"/>
                </a:lnTo>
                <a:lnTo>
                  <a:pt x="29656" y="1470340"/>
                </a:lnTo>
                <a:lnTo>
                  <a:pt x="50073" y="1516937"/>
                </a:lnTo>
                <a:lnTo>
                  <a:pt x="74525" y="1561574"/>
                </a:lnTo>
                <a:lnTo>
                  <a:pt x="100637" y="1603426"/>
                </a:lnTo>
                <a:lnTo>
                  <a:pt x="130324" y="1645978"/>
                </a:lnTo>
                <a:lnTo>
                  <a:pt x="163366" y="1685654"/>
                </a:lnTo>
                <a:lnTo>
                  <a:pt x="199544" y="1718876"/>
                </a:lnTo>
                <a:lnTo>
                  <a:pt x="199086" y="1719905"/>
                </a:lnTo>
                <a:lnTo>
                  <a:pt x="192851" y="1761520"/>
                </a:lnTo>
                <a:lnTo>
                  <a:pt x="208297" y="1797416"/>
                </a:lnTo>
                <a:lnTo>
                  <a:pt x="239006" y="1827563"/>
                </a:lnTo>
                <a:lnTo>
                  <a:pt x="278560" y="1851927"/>
                </a:lnTo>
                <a:lnTo>
                  <a:pt x="320542" y="1870475"/>
                </a:lnTo>
                <a:lnTo>
                  <a:pt x="358535" y="1883176"/>
                </a:lnTo>
                <a:lnTo>
                  <a:pt x="552983" y="1935996"/>
                </a:lnTo>
                <a:lnTo>
                  <a:pt x="675344" y="1948311"/>
                </a:lnTo>
                <a:lnTo>
                  <a:pt x="777410" y="1915359"/>
                </a:lnTo>
                <a:lnTo>
                  <a:pt x="910972" y="1832376"/>
                </a:lnTo>
                <a:lnTo>
                  <a:pt x="945644" y="1806432"/>
                </a:lnTo>
                <a:lnTo>
                  <a:pt x="975192" y="1777251"/>
                </a:lnTo>
                <a:lnTo>
                  <a:pt x="996746" y="1744773"/>
                </a:lnTo>
                <a:lnTo>
                  <a:pt x="1007437" y="1708940"/>
                </a:lnTo>
                <a:lnTo>
                  <a:pt x="1004393" y="1669691"/>
                </a:lnTo>
                <a:lnTo>
                  <a:pt x="984746" y="1626966"/>
                </a:lnTo>
                <a:lnTo>
                  <a:pt x="1000961" y="1615406"/>
                </a:lnTo>
                <a:lnTo>
                  <a:pt x="1033822" y="1584207"/>
                </a:lnTo>
                <a:lnTo>
                  <a:pt x="1067375" y="1550476"/>
                </a:lnTo>
                <a:lnTo>
                  <a:pt x="1117470" y="1490737"/>
                </a:lnTo>
                <a:lnTo>
                  <a:pt x="1143217" y="1447852"/>
                </a:lnTo>
                <a:lnTo>
                  <a:pt x="1161449" y="1401699"/>
                </a:lnTo>
                <a:lnTo>
                  <a:pt x="1170713" y="1351313"/>
                </a:lnTo>
                <a:lnTo>
                  <a:pt x="1171848" y="1299535"/>
                </a:lnTo>
                <a:lnTo>
                  <a:pt x="1166890" y="1247979"/>
                </a:lnTo>
                <a:lnTo>
                  <a:pt x="1155893" y="1197376"/>
                </a:lnTo>
                <a:lnTo>
                  <a:pt x="1138912" y="1148456"/>
                </a:lnTo>
                <a:lnTo>
                  <a:pt x="1117645" y="1104719"/>
                </a:lnTo>
                <a:lnTo>
                  <a:pt x="1091585" y="1063656"/>
                </a:lnTo>
                <a:lnTo>
                  <a:pt x="1061129" y="1025728"/>
                </a:lnTo>
                <a:lnTo>
                  <a:pt x="1026675" y="991395"/>
                </a:lnTo>
                <a:lnTo>
                  <a:pt x="988620" y="961118"/>
                </a:lnTo>
                <a:lnTo>
                  <a:pt x="946688" y="935651"/>
                </a:lnTo>
                <a:lnTo>
                  <a:pt x="902525" y="914049"/>
                </a:lnTo>
                <a:lnTo>
                  <a:pt x="857948" y="893225"/>
                </a:lnTo>
                <a:lnTo>
                  <a:pt x="814772" y="870087"/>
                </a:lnTo>
                <a:lnTo>
                  <a:pt x="774815" y="841548"/>
                </a:lnTo>
                <a:lnTo>
                  <a:pt x="736132" y="784542"/>
                </a:lnTo>
                <a:lnTo>
                  <a:pt x="726462" y="746755"/>
                </a:lnTo>
                <a:lnTo>
                  <a:pt x="720899" y="707615"/>
                </a:lnTo>
                <a:lnTo>
                  <a:pt x="712424" y="629915"/>
                </a:lnTo>
                <a:lnTo>
                  <a:pt x="708772" y="589092"/>
                </a:lnTo>
                <a:lnTo>
                  <a:pt x="705744" y="548214"/>
                </a:lnTo>
                <a:lnTo>
                  <a:pt x="703187" y="507309"/>
                </a:lnTo>
                <a:lnTo>
                  <a:pt x="700495" y="456743"/>
                </a:lnTo>
                <a:lnTo>
                  <a:pt x="698307" y="406138"/>
                </a:lnTo>
                <a:lnTo>
                  <a:pt x="696687" y="355508"/>
                </a:lnTo>
                <a:lnTo>
                  <a:pt x="695694" y="304871"/>
                </a:lnTo>
                <a:lnTo>
                  <a:pt x="711963" y="299269"/>
                </a:lnTo>
                <a:lnTo>
                  <a:pt x="719208" y="288058"/>
                </a:lnTo>
                <a:lnTo>
                  <a:pt x="719072" y="262828"/>
                </a:lnTo>
                <a:lnTo>
                  <a:pt x="713195" y="215171"/>
                </a:lnTo>
                <a:lnTo>
                  <a:pt x="707147" y="198725"/>
                </a:lnTo>
                <a:lnTo>
                  <a:pt x="705815" y="181756"/>
                </a:lnTo>
                <a:lnTo>
                  <a:pt x="709814" y="153926"/>
                </a:lnTo>
                <a:lnTo>
                  <a:pt x="719761" y="104897"/>
                </a:lnTo>
                <a:lnTo>
                  <a:pt x="735756" y="78614"/>
                </a:lnTo>
                <a:lnTo>
                  <a:pt x="741087" y="62844"/>
                </a:lnTo>
                <a:lnTo>
                  <a:pt x="735756" y="51279"/>
                </a:lnTo>
                <a:lnTo>
                  <a:pt x="719761" y="37612"/>
                </a:lnTo>
                <a:lnTo>
                  <a:pt x="698394" y="11009"/>
                </a:lnTo>
                <a:lnTo>
                  <a:pt x="663697"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6" name="object 3"/>
          <p:cNvSpPr/>
          <p:nvPr/>
        </p:nvSpPr>
        <p:spPr>
          <a:xfrm>
            <a:off x="0" y="1828800"/>
            <a:ext cx="9144000" cy="139141"/>
          </a:xfrm>
          <a:custGeom>
            <a:avLst/>
            <a:gdLst/>
            <a:ahLst/>
            <a:cxnLst/>
            <a:rect l="l" t="t" r="r" b="b"/>
            <a:pathLst>
              <a:path w="10058400" h="125730">
                <a:moveTo>
                  <a:pt x="0" y="125209"/>
                </a:moveTo>
                <a:lnTo>
                  <a:pt x="10058400" y="125209"/>
                </a:lnTo>
                <a:lnTo>
                  <a:pt x="10058400" y="0"/>
                </a:lnTo>
                <a:lnTo>
                  <a:pt x="0" y="0"/>
                </a:lnTo>
                <a:lnTo>
                  <a:pt x="0" y="125209"/>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7" name="object 9"/>
          <p:cNvSpPr txBox="1"/>
          <p:nvPr/>
        </p:nvSpPr>
        <p:spPr>
          <a:xfrm>
            <a:off x="7329170" y="1625865"/>
            <a:ext cx="157480" cy="330200"/>
          </a:xfrm>
          <a:prstGeom prst="rect">
            <a:avLst/>
          </a:prstGeom>
        </p:spPr>
        <p:txBody>
          <a:bodyPr vert="horz" wrap="square" lIns="0" tIns="12700" rIns="0" bIns="0" rtlCol="0">
            <a:spAutoFit/>
          </a:bodyPr>
          <a:lstStyle/>
          <a:p>
            <a:pPr marL="12700">
              <a:spcBef>
                <a:spcPts val="100"/>
              </a:spcBef>
            </a:pPr>
            <a:r>
              <a:rPr sz="2000" b="1" spc="-75" dirty="0">
                <a:solidFill>
                  <a:srgbClr val="FFFFFF"/>
                </a:solidFill>
                <a:latin typeface="Arial"/>
                <a:cs typeface="Arial"/>
              </a:rPr>
              <a:t>3</a:t>
            </a:r>
            <a:endParaRPr sz="2000" dirty="0">
              <a:solidFill>
                <a:prstClr val="black"/>
              </a:solidFill>
              <a:latin typeface="Arial"/>
              <a:cs typeface="Arial"/>
            </a:endParaRPr>
          </a:p>
        </p:txBody>
      </p:sp>
      <p:sp>
        <p:nvSpPr>
          <p:cNvPr id="8" name="object 8"/>
          <p:cNvSpPr txBox="1"/>
          <p:nvPr/>
        </p:nvSpPr>
        <p:spPr>
          <a:xfrm>
            <a:off x="4469964" y="1620320"/>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75" dirty="0">
                <a:solidFill>
                  <a:srgbClr val="FFFFFF"/>
                </a:solidFill>
                <a:latin typeface="Arial"/>
                <a:cs typeface="Arial"/>
              </a:rPr>
              <a:t>2</a:t>
            </a:r>
            <a:endParaRPr sz="2000" dirty="0">
              <a:latin typeface="Arial"/>
              <a:cs typeface="Arial"/>
            </a:endParaRPr>
          </a:p>
        </p:txBody>
      </p:sp>
      <p:sp>
        <p:nvSpPr>
          <p:cNvPr id="9" name="object 7"/>
          <p:cNvSpPr txBox="1"/>
          <p:nvPr/>
        </p:nvSpPr>
        <p:spPr>
          <a:xfrm>
            <a:off x="1533186" y="1615693"/>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75" dirty="0">
                <a:solidFill>
                  <a:srgbClr val="FFFFFF"/>
                </a:solidFill>
                <a:latin typeface="Arial"/>
                <a:cs typeface="Arial"/>
              </a:rPr>
              <a:t>1</a:t>
            </a:r>
            <a:endParaRPr sz="2000" dirty="0">
              <a:latin typeface="Arial"/>
              <a:cs typeface="Arial"/>
            </a:endParaRPr>
          </a:p>
        </p:txBody>
      </p:sp>
      <p:sp>
        <p:nvSpPr>
          <p:cNvPr id="14" name="object 10"/>
          <p:cNvSpPr/>
          <p:nvPr/>
        </p:nvSpPr>
        <p:spPr>
          <a:xfrm>
            <a:off x="135265" y="2426055"/>
            <a:ext cx="2709235" cy="504190"/>
          </a:xfrm>
          <a:custGeom>
            <a:avLst/>
            <a:gdLst/>
            <a:ahLst/>
            <a:cxnLst/>
            <a:rect l="l" t="t" r="r" b="b"/>
            <a:pathLst>
              <a:path w="2620645" h="504189">
                <a:moveTo>
                  <a:pt x="1425448" y="0"/>
                </a:moveTo>
                <a:lnTo>
                  <a:pt x="1277620" y="147827"/>
                </a:lnTo>
                <a:lnTo>
                  <a:pt x="91" y="147827"/>
                </a:lnTo>
                <a:lnTo>
                  <a:pt x="528" y="182267"/>
                </a:lnTo>
                <a:lnTo>
                  <a:pt x="4229" y="503961"/>
                </a:lnTo>
                <a:lnTo>
                  <a:pt x="2620022" y="503961"/>
                </a:lnTo>
                <a:lnTo>
                  <a:pt x="2620022" y="151193"/>
                </a:lnTo>
                <a:lnTo>
                  <a:pt x="1576641" y="151193"/>
                </a:lnTo>
                <a:lnTo>
                  <a:pt x="1425448" y="0"/>
                </a:lnTo>
                <a:close/>
              </a:path>
              <a:path w="2620645" h="504189">
                <a:moveTo>
                  <a:pt x="66" y="145834"/>
                </a:moveTo>
                <a:lnTo>
                  <a:pt x="0" y="147827"/>
                </a:lnTo>
                <a:lnTo>
                  <a:pt x="66" y="145834"/>
                </a:lnTo>
                <a:close/>
              </a:path>
            </a:pathLst>
          </a:custGeom>
          <a:solidFill>
            <a:srgbClr val="EE3025"/>
          </a:solidFill>
        </p:spPr>
        <p:txBody>
          <a:bodyPr wrap="square" lIns="0" tIns="0" rIns="0" bIns="0" rtlCol="0"/>
          <a:lstStyle/>
          <a:p>
            <a:endParaRPr/>
          </a:p>
        </p:txBody>
      </p:sp>
      <p:sp>
        <p:nvSpPr>
          <p:cNvPr id="16" name="object 31"/>
          <p:cNvSpPr/>
          <p:nvPr/>
        </p:nvSpPr>
        <p:spPr>
          <a:xfrm>
            <a:off x="1144508" y="2591142"/>
            <a:ext cx="777354" cy="338404"/>
          </a:xfrm>
          <a:prstGeom prst="rect">
            <a:avLst/>
          </a:prstGeom>
          <a:blipFill>
            <a:blip r:embed="rId3" cstate="print"/>
            <a:stretch>
              <a:fillRect/>
            </a:stretch>
          </a:blipFill>
        </p:spPr>
        <p:txBody>
          <a:bodyPr wrap="square" lIns="0" tIns="0" rIns="0" bIns="0" rtlCol="0"/>
          <a:lstStyle/>
          <a:p>
            <a:endParaRPr/>
          </a:p>
        </p:txBody>
      </p:sp>
      <p:sp>
        <p:nvSpPr>
          <p:cNvPr id="17" name="object 31"/>
          <p:cNvSpPr/>
          <p:nvPr/>
        </p:nvSpPr>
        <p:spPr>
          <a:xfrm>
            <a:off x="1941168" y="2584947"/>
            <a:ext cx="777354" cy="338404"/>
          </a:xfrm>
          <a:prstGeom prst="rect">
            <a:avLst/>
          </a:prstGeom>
          <a:blipFill>
            <a:blip r:embed="rId3" cstate="print"/>
            <a:stretch>
              <a:fillRect/>
            </a:stretch>
          </a:blipFill>
        </p:spPr>
        <p:txBody>
          <a:bodyPr wrap="square" lIns="0" tIns="0" rIns="0" bIns="0" rtlCol="0"/>
          <a:lstStyle/>
          <a:p>
            <a:endParaRPr/>
          </a:p>
        </p:txBody>
      </p:sp>
      <p:sp>
        <p:nvSpPr>
          <p:cNvPr id="18" name="object 31"/>
          <p:cNvSpPr/>
          <p:nvPr/>
        </p:nvSpPr>
        <p:spPr>
          <a:xfrm>
            <a:off x="291632" y="2584947"/>
            <a:ext cx="777354" cy="338404"/>
          </a:xfrm>
          <a:prstGeom prst="rect">
            <a:avLst/>
          </a:prstGeom>
          <a:blipFill>
            <a:blip r:embed="rId3" cstate="print"/>
            <a:stretch>
              <a:fillRect/>
            </a:stretch>
          </a:blipFill>
        </p:spPr>
        <p:txBody>
          <a:bodyPr wrap="square" lIns="0" tIns="0" rIns="0" bIns="0" rtlCol="0"/>
          <a:lstStyle/>
          <a:p>
            <a:endParaRPr/>
          </a:p>
        </p:txBody>
      </p:sp>
      <p:sp>
        <p:nvSpPr>
          <p:cNvPr id="19" name="object 37"/>
          <p:cNvSpPr/>
          <p:nvPr/>
        </p:nvSpPr>
        <p:spPr>
          <a:xfrm>
            <a:off x="139979" y="4583632"/>
            <a:ext cx="2659079" cy="1772719"/>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20" name="object 32"/>
          <p:cNvSpPr txBox="1"/>
          <p:nvPr/>
        </p:nvSpPr>
        <p:spPr>
          <a:xfrm>
            <a:off x="197225" y="2608422"/>
            <a:ext cx="2548890" cy="1898014"/>
          </a:xfrm>
          <a:prstGeom prst="rect">
            <a:avLst/>
          </a:prstGeom>
        </p:spPr>
        <p:txBody>
          <a:bodyPr vert="horz" wrap="square" lIns="0" tIns="12700" rIns="0" bIns="0" rtlCol="0">
            <a:spAutoFit/>
          </a:bodyPr>
          <a:lstStyle/>
          <a:p>
            <a:pPr marL="770890">
              <a:spcBef>
                <a:spcPts val="100"/>
              </a:spcBef>
            </a:pPr>
            <a:r>
              <a:rPr sz="2000" b="1" spc="-75" dirty="0" smtClean="0">
                <a:solidFill>
                  <a:srgbClr val="FFFFFF"/>
                </a:solidFill>
                <a:latin typeface="Arial"/>
                <a:cs typeface="Arial"/>
              </a:rPr>
              <a:t>1991 </a:t>
            </a:r>
            <a:r>
              <a:rPr sz="2000" b="1" spc="-114" dirty="0" smtClean="0">
                <a:solidFill>
                  <a:srgbClr val="FFFFFF"/>
                </a:solidFill>
                <a:latin typeface="Arial"/>
                <a:cs typeface="Arial"/>
              </a:rPr>
              <a:t>a</a:t>
            </a:r>
            <a:r>
              <a:rPr sz="2000" b="1" spc="-25" dirty="0" smtClean="0">
                <a:solidFill>
                  <a:srgbClr val="FFFFFF"/>
                </a:solidFill>
                <a:latin typeface="Arial"/>
                <a:cs typeface="Arial"/>
              </a:rPr>
              <a:t> </a:t>
            </a:r>
            <a:r>
              <a:rPr sz="2000" b="1" spc="-75" dirty="0" smtClean="0">
                <a:solidFill>
                  <a:srgbClr val="FFFFFF"/>
                </a:solidFill>
                <a:latin typeface="Arial"/>
                <a:cs typeface="Arial"/>
              </a:rPr>
              <a:t>1993</a:t>
            </a:r>
            <a:endParaRPr sz="2000" dirty="0" smtClean="0">
              <a:solidFill>
                <a:prstClr val="black"/>
              </a:solidFill>
              <a:latin typeface="Arial"/>
              <a:cs typeface="Arial"/>
            </a:endParaRPr>
          </a:p>
          <a:p>
            <a:pPr marL="12700" marR="5080">
              <a:lnSpc>
                <a:spcPts val="1080"/>
              </a:lnSpc>
              <a:spcBef>
                <a:spcPts val="1175"/>
              </a:spcBef>
            </a:pPr>
            <a:r>
              <a:rPr sz="1100" dirty="0" err="1" smtClean="0">
                <a:solidFill>
                  <a:srgbClr val="231F20"/>
                </a:solidFill>
                <a:latin typeface="Arial"/>
                <a:cs typeface="Arial"/>
              </a:rPr>
              <a:t>Instauración</a:t>
            </a:r>
            <a:r>
              <a:rPr sz="1100" dirty="0" smtClean="0">
                <a:solidFill>
                  <a:srgbClr val="231F20"/>
                </a:solidFill>
                <a:latin typeface="Arial"/>
                <a:cs typeface="Arial"/>
              </a:rPr>
              <a:t> </a:t>
            </a:r>
            <a:r>
              <a:rPr sz="1100" spc="-5" dirty="0" smtClean="0">
                <a:solidFill>
                  <a:srgbClr val="231F20"/>
                </a:solidFill>
                <a:latin typeface="Arial"/>
                <a:cs typeface="Arial"/>
              </a:rPr>
              <a:t>del </a:t>
            </a:r>
            <a:r>
              <a:rPr sz="900" b="1" spc="15" dirty="0" smtClean="0">
                <a:solidFill>
                  <a:srgbClr val="231F20"/>
                </a:solidFill>
                <a:latin typeface="Arial"/>
                <a:cs typeface="Arial"/>
              </a:rPr>
              <a:t>“PROGRAMA</a:t>
            </a:r>
            <a:r>
              <a:rPr sz="900" b="1" spc="-55" dirty="0" smtClean="0">
                <a:solidFill>
                  <a:srgbClr val="231F20"/>
                </a:solidFill>
                <a:latin typeface="Arial"/>
                <a:cs typeface="Arial"/>
              </a:rPr>
              <a:t> </a:t>
            </a:r>
            <a:r>
              <a:rPr sz="900" b="1" spc="10" dirty="0" smtClean="0">
                <a:solidFill>
                  <a:srgbClr val="231F20"/>
                </a:solidFill>
                <a:latin typeface="Arial"/>
                <a:cs typeface="Arial"/>
              </a:rPr>
              <a:t>ESTRATEGI-  CO </a:t>
            </a:r>
            <a:r>
              <a:rPr sz="900" b="1" spc="-5" dirty="0" smtClean="0">
                <a:solidFill>
                  <a:srgbClr val="231F20"/>
                </a:solidFill>
                <a:latin typeface="Arial"/>
                <a:cs typeface="Arial"/>
              </a:rPr>
              <a:t>PARA </a:t>
            </a:r>
            <a:r>
              <a:rPr sz="900" b="1" spc="10" dirty="0" smtClean="0">
                <a:solidFill>
                  <a:srgbClr val="231F20"/>
                </a:solidFill>
                <a:latin typeface="Arial"/>
                <a:cs typeface="Arial"/>
              </a:rPr>
              <a:t>LA </a:t>
            </a:r>
            <a:r>
              <a:rPr sz="900" b="1" spc="15" dirty="0" smtClean="0">
                <a:solidFill>
                  <a:srgbClr val="231F20"/>
                </a:solidFill>
                <a:latin typeface="Arial"/>
                <a:cs typeface="Arial"/>
              </a:rPr>
              <a:t>SUSTITUCIÓN </a:t>
            </a:r>
            <a:r>
              <a:rPr sz="900" b="1" spc="10" dirty="0" smtClean="0">
                <a:solidFill>
                  <a:srgbClr val="231F20"/>
                </a:solidFill>
                <a:latin typeface="Arial"/>
                <a:cs typeface="Arial"/>
              </a:rPr>
              <a:t>DEL </a:t>
            </a:r>
            <a:r>
              <a:rPr sz="900" b="1" spc="15" dirty="0" smtClean="0">
                <a:solidFill>
                  <a:srgbClr val="231F20"/>
                </a:solidFill>
                <a:latin typeface="Arial"/>
                <a:cs typeface="Arial"/>
              </a:rPr>
              <a:t>PLOMO </a:t>
            </a:r>
            <a:r>
              <a:rPr sz="900" b="1" dirty="0" smtClean="0">
                <a:solidFill>
                  <a:srgbClr val="231F20"/>
                </a:solidFill>
                <a:latin typeface="Arial"/>
                <a:cs typeface="Arial"/>
              </a:rPr>
              <a:t>Y  </a:t>
            </a:r>
            <a:r>
              <a:rPr sz="900" b="1" spc="15" dirty="0" smtClean="0">
                <a:solidFill>
                  <a:srgbClr val="231F20"/>
                </a:solidFill>
                <a:latin typeface="Arial"/>
                <a:cs typeface="Arial"/>
              </a:rPr>
              <a:t>COMBUSTIBLE </a:t>
            </a:r>
            <a:r>
              <a:rPr sz="900" b="1" spc="10" dirty="0" smtClean="0">
                <a:solidFill>
                  <a:srgbClr val="231F20"/>
                </a:solidFill>
                <a:latin typeface="Arial"/>
                <a:cs typeface="Arial"/>
              </a:rPr>
              <a:t>EN LA ALFARERIA</a:t>
            </a:r>
            <a:r>
              <a:rPr sz="900" b="1" spc="5" dirty="0" smtClean="0">
                <a:solidFill>
                  <a:srgbClr val="231F20"/>
                </a:solidFill>
                <a:latin typeface="Arial"/>
                <a:cs typeface="Arial"/>
              </a:rPr>
              <a:t> </a:t>
            </a:r>
            <a:r>
              <a:rPr sz="900" b="1" spc="15" dirty="0" smtClean="0">
                <a:solidFill>
                  <a:srgbClr val="231F20"/>
                </a:solidFill>
                <a:latin typeface="Arial"/>
                <a:cs typeface="Arial"/>
              </a:rPr>
              <a:t>VIDRIA-</a:t>
            </a:r>
            <a:endParaRPr sz="900" dirty="0" smtClean="0">
              <a:solidFill>
                <a:prstClr val="black"/>
              </a:solidFill>
              <a:latin typeface="Arial"/>
              <a:cs typeface="Arial"/>
            </a:endParaRPr>
          </a:p>
          <a:p>
            <a:pPr marL="12700" marR="67310" indent="-635">
              <a:spcBef>
                <a:spcPts val="5"/>
              </a:spcBef>
            </a:pPr>
            <a:r>
              <a:rPr sz="900" b="1" spc="10" dirty="0" smtClean="0">
                <a:solidFill>
                  <a:srgbClr val="231F20"/>
                </a:solidFill>
                <a:latin typeface="Arial"/>
                <a:cs typeface="Arial"/>
              </a:rPr>
              <a:t>DA </a:t>
            </a:r>
            <a:r>
              <a:rPr sz="900" b="1" spc="15" dirty="0">
                <a:solidFill>
                  <a:srgbClr val="231F20"/>
                </a:solidFill>
                <a:latin typeface="Arial"/>
                <a:cs typeface="Arial"/>
              </a:rPr>
              <a:t>TRADICIONAL” </a:t>
            </a:r>
            <a:r>
              <a:rPr sz="1100" spc="-5" dirty="0">
                <a:solidFill>
                  <a:srgbClr val="231F20"/>
                </a:solidFill>
                <a:latin typeface="Arial"/>
                <a:cs typeface="Arial"/>
              </a:rPr>
              <a:t>promoviendo el desa-  </a:t>
            </a:r>
            <a:r>
              <a:rPr sz="1100" dirty="0">
                <a:solidFill>
                  <a:srgbClr val="231F20"/>
                </a:solidFill>
                <a:latin typeface="Arial"/>
                <a:cs typeface="Arial"/>
              </a:rPr>
              <a:t>rrollo </a:t>
            </a:r>
            <a:r>
              <a:rPr sz="1100" spc="-5" dirty="0">
                <a:solidFill>
                  <a:srgbClr val="231F20"/>
                </a:solidFill>
                <a:latin typeface="Arial"/>
                <a:cs typeface="Arial"/>
              </a:rPr>
              <a:t>de nuevas </a:t>
            </a:r>
            <a:r>
              <a:rPr sz="1100" dirty="0">
                <a:solidFill>
                  <a:srgbClr val="231F20"/>
                </a:solidFill>
                <a:latin typeface="Arial"/>
                <a:cs typeface="Arial"/>
              </a:rPr>
              <a:t>formulaciones </a:t>
            </a:r>
            <a:r>
              <a:rPr sz="1100" spc="-5" dirty="0">
                <a:solidFill>
                  <a:srgbClr val="231F20"/>
                </a:solidFill>
                <a:latin typeface="Arial"/>
                <a:cs typeface="Arial"/>
              </a:rPr>
              <a:t>de  esmaltes libres de plomo empleados en  alfarería de baja </a:t>
            </a:r>
            <a:r>
              <a:rPr sz="1100" dirty="0">
                <a:solidFill>
                  <a:srgbClr val="231F20"/>
                </a:solidFill>
                <a:latin typeface="Arial"/>
                <a:cs typeface="Arial"/>
              </a:rPr>
              <a:t>temperatura y </a:t>
            </a:r>
            <a:r>
              <a:rPr sz="1100" spc="-5" dirty="0">
                <a:solidFill>
                  <a:srgbClr val="231F20"/>
                </a:solidFill>
                <a:latin typeface="Arial"/>
                <a:cs typeface="Arial"/>
              </a:rPr>
              <a:t>la </a:t>
            </a:r>
            <a:r>
              <a:rPr sz="1100" dirty="0">
                <a:solidFill>
                  <a:srgbClr val="231F20"/>
                </a:solidFill>
                <a:latin typeface="Arial"/>
                <a:cs typeface="Arial"/>
              </a:rPr>
              <a:t>susti-  tución </a:t>
            </a:r>
            <a:r>
              <a:rPr sz="1100" spc="-5" dirty="0">
                <a:solidFill>
                  <a:srgbClr val="231F20"/>
                </a:solidFill>
                <a:latin typeface="Arial"/>
                <a:cs typeface="Arial"/>
              </a:rPr>
              <a:t>de </a:t>
            </a:r>
            <a:r>
              <a:rPr sz="1100" dirty="0">
                <a:solidFill>
                  <a:srgbClr val="231F20"/>
                </a:solidFill>
                <a:latin typeface="Arial"/>
                <a:cs typeface="Arial"/>
              </a:rPr>
              <a:t>técnicas </a:t>
            </a:r>
            <a:r>
              <a:rPr sz="1100" spc="-5" dirty="0">
                <a:solidFill>
                  <a:srgbClr val="231F20"/>
                </a:solidFill>
                <a:latin typeface="Arial"/>
                <a:cs typeface="Arial"/>
              </a:rPr>
              <a:t>de </a:t>
            </a:r>
            <a:r>
              <a:rPr sz="1100" dirty="0">
                <a:solidFill>
                  <a:srgbClr val="231F20"/>
                </a:solidFill>
                <a:latin typeface="Arial"/>
                <a:cs typeface="Arial"/>
              </a:rPr>
              <a:t>combustión </a:t>
            </a:r>
            <a:r>
              <a:rPr sz="1100" spc="-5" dirty="0">
                <a:solidFill>
                  <a:srgbClr val="231F20"/>
                </a:solidFill>
                <a:latin typeface="Arial"/>
                <a:cs typeface="Arial"/>
              </a:rPr>
              <a:t>en la  quema de</a:t>
            </a:r>
            <a:r>
              <a:rPr sz="1100" spc="-15" dirty="0">
                <a:solidFill>
                  <a:srgbClr val="231F20"/>
                </a:solidFill>
                <a:latin typeface="Arial"/>
                <a:cs typeface="Arial"/>
              </a:rPr>
              <a:t> </a:t>
            </a:r>
            <a:r>
              <a:rPr sz="1100" spc="-5" dirty="0">
                <a:solidFill>
                  <a:srgbClr val="231F20"/>
                </a:solidFill>
                <a:latin typeface="Arial"/>
                <a:cs typeface="Arial"/>
              </a:rPr>
              <a:t>alfarería.</a:t>
            </a:r>
            <a:endParaRPr sz="1100" dirty="0">
              <a:solidFill>
                <a:prstClr val="black"/>
              </a:solidFill>
              <a:latin typeface="Arial"/>
              <a:cs typeface="Arial"/>
            </a:endParaRPr>
          </a:p>
        </p:txBody>
      </p:sp>
      <p:sp>
        <p:nvSpPr>
          <p:cNvPr id="22" name="object 11"/>
          <p:cNvSpPr/>
          <p:nvPr/>
        </p:nvSpPr>
        <p:spPr>
          <a:xfrm>
            <a:off x="2902482" y="2446901"/>
            <a:ext cx="3775665" cy="504190"/>
          </a:xfrm>
          <a:custGeom>
            <a:avLst/>
            <a:gdLst/>
            <a:ahLst/>
            <a:cxnLst/>
            <a:rect l="l" t="t" r="r" b="b"/>
            <a:pathLst>
              <a:path w="3886200" h="504189">
                <a:moveTo>
                  <a:pt x="1836483" y="0"/>
                </a:moveTo>
                <a:lnTo>
                  <a:pt x="1688655" y="147827"/>
                </a:lnTo>
                <a:lnTo>
                  <a:pt x="0" y="147827"/>
                </a:lnTo>
                <a:lnTo>
                  <a:pt x="0" y="503961"/>
                </a:lnTo>
                <a:lnTo>
                  <a:pt x="3886200" y="503961"/>
                </a:lnTo>
                <a:lnTo>
                  <a:pt x="3886200" y="151193"/>
                </a:lnTo>
                <a:lnTo>
                  <a:pt x="1987677" y="151193"/>
                </a:lnTo>
                <a:lnTo>
                  <a:pt x="1836483" y="0"/>
                </a:lnTo>
                <a:close/>
              </a:path>
            </a:pathLst>
          </a:custGeom>
          <a:solidFill>
            <a:srgbClr val="00AA4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21" name="object 28"/>
          <p:cNvSpPr/>
          <p:nvPr/>
        </p:nvSpPr>
        <p:spPr>
          <a:xfrm>
            <a:off x="3614806" y="2610650"/>
            <a:ext cx="2335225" cy="367169"/>
          </a:xfrm>
          <a:prstGeom prst="rect">
            <a:avLst/>
          </a:prstGeom>
          <a:blipFill>
            <a:blip r:embed="rId5" cstate="print"/>
            <a:stretch>
              <a:fillRect/>
            </a:stretch>
          </a:blipFill>
        </p:spPr>
        <p:txBody>
          <a:bodyPr wrap="square" lIns="0" tIns="0" rIns="0" bIns="0" rtlCol="0"/>
          <a:lstStyle/>
          <a:p>
            <a:endParaRPr/>
          </a:p>
        </p:txBody>
      </p:sp>
      <p:sp>
        <p:nvSpPr>
          <p:cNvPr id="23" name="object 28"/>
          <p:cNvSpPr/>
          <p:nvPr/>
        </p:nvSpPr>
        <p:spPr>
          <a:xfrm>
            <a:off x="2926770" y="2610278"/>
            <a:ext cx="2335225" cy="367169"/>
          </a:xfrm>
          <a:prstGeom prst="rect">
            <a:avLst/>
          </a:prstGeom>
          <a:blipFill>
            <a:blip r:embed="rId5" cstate="print"/>
            <a:stretch>
              <a:fillRect/>
            </a:stretch>
          </a:blipFill>
        </p:spPr>
        <p:txBody>
          <a:bodyPr wrap="square" lIns="0" tIns="0" rIns="0" bIns="0" rtlCol="0"/>
          <a:lstStyle/>
          <a:p>
            <a:endParaRPr/>
          </a:p>
        </p:txBody>
      </p:sp>
      <p:sp>
        <p:nvSpPr>
          <p:cNvPr id="25" name="object 29"/>
          <p:cNvSpPr/>
          <p:nvPr/>
        </p:nvSpPr>
        <p:spPr>
          <a:xfrm>
            <a:off x="5900806" y="2600658"/>
            <a:ext cx="777341" cy="338404"/>
          </a:xfrm>
          <a:prstGeom prst="rect">
            <a:avLst/>
          </a:prstGeom>
          <a:blipFill>
            <a:blip r:embed="rId6" cstate="print"/>
            <a:stretch>
              <a:fillRect/>
            </a:stretch>
          </a:blipFill>
        </p:spPr>
        <p:txBody>
          <a:bodyPr wrap="square" lIns="0" tIns="0" rIns="0" bIns="0" rtlCol="0"/>
          <a:lstStyle/>
          <a:p>
            <a:endParaRPr/>
          </a:p>
        </p:txBody>
      </p:sp>
      <p:sp>
        <p:nvSpPr>
          <p:cNvPr id="26" name="Rectángulo 25"/>
          <p:cNvSpPr/>
          <p:nvPr/>
        </p:nvSpPr>
        <p:spPr>
          <a:xfrm>
            <a:off x="2802154" y="2590065"/>
            <a:ext cx="2286000" cy="2015936"/>
          </a:xfrm>
          <a:prstGeom prst="rect">
            <a:avLst/>
          </a:prstGeom>
        </p:spPr>
        <p:txBody>
          <a:bodyPr wrap="square">
            <a:spAutoFit/>
          </a:bodyPr>
          <a:lstStyle/>
          <a:p>
            <a:pPr marL="1567815" marR="0" lvl="0" indent="0" defTabSz="914400" eaLnBrk="1" fontAlgn="auto" latinLnBrk="0" hangingPunct="1">
              <a:lnSpc>
                <a:spcPct val="100000"/>
              </a:lnSpc>
              <a:spcBef>
                <a:spcPts val="1235"/>
              </a:spcBef>
              <a:spcAft>
                <a:spcPts val="0"/>
              </a:spcAft>
              <a:buClrTx/>
              <a:buSzTx/>
              <a:buFontTx/>
              <a:buNone/>
              <a:tabLst/>
              <a:defRPr/>
            </a:pPr>
            <a:r>
              <a:rPr kumimoji="0" lang="es-MX" sz="2000" b="1" i="0" u="none" strike="noStrike" kern="0" cap="none" spc="-75" normalizeH="0" baseline="0" noProof="0" dirty="0" smtClean="0">
                <a:ln>
                  <a:noFill/>
                </a:ln>
                <a:solidFill>
                  <a:srgbClr val="FFFFFF"/>
                </a:solidFill>
                <a:effectLst/>
                <a:uLnTx/>
                <a:uFillTx/>
                <a:latin typeface="Arial"/>
                <a:cs typeface="Arial"/>
              </a:rPr>
              <a:t>1994</a:t>
            </a:r>
            <a:endParaRPr kumimoji="0" lang="es-MX" sz="2000" b="0" i="0" u="none" strike="noStrike" kern="0" cap="none" spc="0" normalizeH="0" baseline="0" noProof="0" dirty="0" smtClean="0">
              <a:ln>
                <a:noFill/>
              </a:ln>
              <a:solidFill>
                <a:prstClr val="black"/>
              </a:solidFill>
              <a:effectLst/>
              <a:uLnTx/>
              <a:uFillTx/>
              <a:latin typeface="Arial"/>
              <a:cs typeface="Arial"/>
            </a:endParaRPr>
          </a:p>
          <a:p>
            <a:pPr marL="12700" marR="154940" lvl="0" indent="0" defTabSz="914400" eaLnBrk="1" fontAlgn="auto" latinLnBrk="0" hangingPunct="1">
              <a:lnSpc>
                <a:spcPct val="100000"/>
              </a:lnSpc>
              <a:spcBef>
                <a:spcPts val="570"/>
              </a:spcBef>
              <a:spcAft>
                <a:spcPts val="0"/>
              </a:spcAft>
              <a:buClrTx/>
              <a:buSzTx/>
              <a:buFontTx/>
              <a:buNone/>
              <a:tabLst/>
              <a:defRPr/>
            </a:pPr>
            <a:r>
              <a:rPr kumimoji="0" lang="es-MX" sz="1000" b="0" i="0" u="none" strike="noStrike" kern="0" cap="none" spc="0" normalizeH="0" baseline="0" noProof="0" dirty="0" smtClean="0">
                <a:ln>
                  <a:noFill/>
                </a:ln>
                <a:solidFill>
                  <a:srgbClr val="231F20"/>
                </a:solidFill>
                <a:effectLst/>
                <a:uLnTx/>
                <a:uFillTx/>
                <a:latin typeface="Arial"/>
                <a:cs typeface="Arial"/>
              </a:rPr>
              <a:t>Gestión </a:t>
            </a:r>
            <a:r>
              <a:rPr kumimoji="0" lang="es-MX" sz="1000" b="0" i="0" u="none" strike="noStrike" kern="0" cap="none" spc="-5" normalizeH="0" baseline="0" noProof="0" dirty="0" smtClean="0">
                <a:ln>
                  <a:noFill/>
                </a:ln>
                <a:solidFill>
                  <a:srgbClr val="231F20"/>
                </a:solidFill>
                <a:effectLst/>
                <a:uLnTx/>
                <a:uFillTx/>
                <a:latin typeface="Arial"/>
                <a:cs typeface="Arial"/>
              </a:rPr>
              <a:t>para la asignación de  </a:t>
            </a:r>
            <a:r>
              <a:rPr kumimoji="0" lang="es-MX" sz="1000" b="0" i="0" u="none" strike="noStrike" kern="0" cap="none" spc="0" normalizeH="0" baseline="0" noProof="0" dirty="0" smtClean="0">
                <a:ln>
                  <a:noFill/>
                </a:ln>
                <a:solidFill>
                  <a:srgbClr val="231F20"/>
                </a:solidFill>
                <a:effectLst/>
                <a:uLnTx/>
                <a:uFillTx/>
                <a:latin typeface="Arial"/>
                <a:cs typeface="Arial"/>
              </a:rPr>
              <a:t>recursos </a:t>
            </a:r>
            <a:r>
              <a:rPr kumimoji="0" lang="es-MX" sz="1000" b="0" i="0" u="none" strike="noStrike" kern="0" cap="none" spc="-5" normalizeH="0" baseline="0" noProof="0" dirty="0" smtClean="0">
                <a:ln>
                  <a:noFill/>
                </a:ln>
                <a:solidFill>
                  <a:srgbClr val="231F20"/>
                </a:solidFill>
                <a:effectLst/>
                <a:uLnTx/>
                <a:uFillTx/>
                <a:latin typeface="Arial"/>
                <a:cs typeface="Arial"/>
              </a:rPr>
              <a:t>del </a:t>
            </a:r>
            <a:r>
              <a:rPr kumimoji="0" lang="es-MX" sz="1000" b="0" i="0" u="none" strike="noStrike" kern="0" cap="none" spc="0" normalizeH="0" baseline="0" noProof="0" dirty="0" smtClean="0">
                <a:ln>
                  <a:noFill/>
                </a:ln>
                <a:solidFill>
                  <a:srgbClr val="231F20"/>
                </a:solidFill>
                <a:effectLst/>
                <a:uLnTx/>
                <a:uFillTx/>
                <a:latin typeface="Arial"/>
                <a:cs typeface="Arial"/>
              </a:rPr>
              <a:t>FONAES a </a:t>
            </a:r>
            <a:r>
              <a:rPr kumimoji="0" lang="es-MX" sz="1000" b="0" i="0" u="none" strike="noStrike" kern="0" cap="none" spc="-5" normalizeH="0" baseline="0" noProof="0" dirty="0" smtClean="0">
                <a:ln>
                  <a:noFill/>
                </a:ln>
                <a:solidFill>
                  <a:srgbClr val="231F20"/>
                </a:solidFill>
                <a:effectLst/>
                <a:uLnTx/>
                <a:uFillTx/>
                <a:latin typeface="Arial"/>
                <a:cs typeface="Arial"/>
              </a:rPr>
              <a:t>la</a:t>
            </a:r>
            <a:r>
              <a:rPr kumimoji="0" lang="es-MX" sz="1000" b="0" i="0" u="none" strike="noStrike" kern="0" cap="none" spc="-90" normalizeH="0" baseline="0" noProof="0" dirty="0" smtClean="0">
                <a:ln>
                  <a:noFill/>
                </a:ln>
                <a:solidFill>
                  <a:srgbClr val="231F20"/>
                </a:solidFill>
                <a:effectLst/>
                <a:uLnTx/>
                <a:uFillTx/>
                <a:latin typeface="Arial"/>
                <a:cs typeface="Arial"/>
              </a:rPr>
              <a:t> </a:t>
            </a:r>
            <a:r>
              <a:rPr kumimoji="0" lang="es-MX" sz="1000" b="0" i="0" u="none" strike="noStrike" kern="0" cap="none" spc="-5" normalizeH="0" baseline="0" noProof="0" dirty="0" err="1" smtClean="0">
                <a:ln>
                  <a:noFill/>
                </a:ln>
                <a:solidFill>
                  <a:srgbClr val="231F20"/>
                </a:solidFill>
                <a:effectLst/>
                <a:uLnTx/>
                <a:uFillTx/>
                <a:latin typeface="Arial"/>
                <a:cs typeface="Arial"/>
              </a:rPr>
              <a:t>Univer</a:t>
            </a:r>
            <a:r>
              <a:rPr kumimoji="0" lang="es-MX" sz="1000" b="0" i="0" u="none" strike="noStrike" kern="0" cap="none" spc="-5" normalizeH="0" baseline="0" noProof="0" dirty="0" smtClean="0">
                <a:ln>
                  <a:noFill/>
                </a:ln>
                <a:solidFill>
                  <a:srgbClr val="231F20"/>
                </a:solidFill>
                <a:effectLst/>
                <a:uLnTx/>
                <a:uFillTx/>
                <a:latin typeface="Arial"/>
                <a:cs typeface="Arial"/>
              </a:rPr>
              <a:t>-  </a:t>
            </a:r>
            <a:r>
              <a:rPr kumimoji="0" lang="es-MX" sz="1000" b="0" i="0" u="none" strike="noStrike" kern="0" cap="none" spc="0" normalizeH="0" baseline="0" noProof="0" dirty="0" err="1" smtClean="0">
                <a:ln>
                  <a:noFill/>
                </a:ln>
                <a:solidFill>
                  <a:srgbClr val="231F20"/>
                </a:solidFill>
                <a:effectLst/>
                <a:uLnTx/>
                <a:uFillTx/>
                <a:latin typeface="Arial"/>
                <a:cs typeface="Arial"/>
              </a:rPr>
              <a:t>sidad</a:t>
            </a:r>
            <a:r>
              <a:rPr kumimoji="0" lang="es-MX" sz="1000" b="0" i="0" u="none" strike="noStrike" kern="0" cap="none" spc="0" normalizeH="0" baseline="0" noProof="0" dirty="0" smtClean="0">
                <a:ln>
                  <a:noFill/>
                </a:ln>
                <a:solidFill>
                  <a:srgbClr val="231F20"/>
                </a:solidFill>
                <a:effectLst/>
                <a:uLnTx/>
                <a:uFillTx/>
                <a:latin typeface="Arial"/>
                <a:cs typeface="Arial"/>
              </a:rPr>
              <a:t> Autónoma Metropolitana  Iztapalapa </a:t>
            </a:r>
            <a:r>
              <a:rPr kumimoji="0" lang="es-MX" sz="1000" b="0" i="0" u="none" strike="noStrike" kern="0" cap="none" spc="-5" normalizeH="0" baseline="0" noProof="0" dirty="0" smtClean="0">
                <a:ln>
                  <a:noFill/>
                </a:ln>
                <a:solidFill>
                  <a:srgbClr val="231F20"/>
                </a:solidFill>
                <a:effectLst/>
                <a:uLnTx/>
                <a:uFillTx/>
                <a:latin typeface="Arial"/>
                <a:cs typeface="Arial"/>
              </a:rPr>
              <a:t>para la adquisición de  equipo </a:t>
            </a:r>
            <a:r>
              <a:rPr kumimoji="0" lang="es-MX" sz="1000" b="0" i="0" u="none" strike="noStrike" kern="0" cap="none" spc="0" normalizeH="0" baseline="0" noProof="0" dirty="0" smtClean="0">
                <a:ln>
                  <a:noFill/>
                </a:ln>
                <a:solidFill>
                  <a:srgbClr val="231F20"/>
                </a:solidFill>
                <a:effectLst/>
                <a:uLnTx/>
                <a:uFillTx/>
                <a:latin typeface="Arial"/>
                <a:cs typeface="Arial"/>
              </a:rPr>
              <a:t>científico y </a:t>
            </a:r>
            <a:r>
              <a:rPr kumimoji="0" lang="es-MX" sz="1000" b="0" i="0" u="none" strike="noStrike" kern="0" cap="none" spc="-5" normalizeH="0" baseline="0" noProof="0" dirty="0" smtClean="0">
                <a:ln>
                  <a:noFill/>
                </a:ln>
                <a:solidFill>
                  <a:srgbClr val="231F20"/>
                </a:solidFill>
                <a:effectLst/>
                <a:uLnTx/>
                <a:uFillTx/>
                <a:latin typeface="Arial"/>
                <a:cs typeface="Arial"/>
              </a:rPr>
              <a:t>el desarrollo de  diversas investigaciones que  dieron origen </a:t>
            </a:r>
            <a:r>
              <a:rPr kumimoji="0" lang="es-MX" sz="1000" b="0" i="0" u="none" strike="noStrike" kern="0" cap="none" spc="0" normalizeH="0" baseline="0" noProof="0" dirty="0" smtClean="0">
                <a:ln>
                  <a:noFill/>
                </a:ln>
                <a:solidFill>
                  <a:srgbClr val="231F20"/>
                </a:solidFill>
                <a:effectLst/>
                <a:uLnTx/>
                <a:uFillTx/>
                <a:latin typeface="Arial"/>
                <a:cs typeface="Arial"/>
              </a:rPr>
              <a:t>a “fritas” y formula-  </a:t>
            </a:r>
            <a:r>
              <a:rPr kumimoji="0" lang="es-MX" sz="1000" b="0" i="0" u="none" strike="noStrike" kern="0" cap="none" spc="0" normalizeH="0" baseline="0" noProof="0" dirty="0" err="1" smtClean="0">
                <a:ln>
                  <a:noFill/>
                </a:ln>
                <a:solidFill>
                  <a:srgbClr val="231F20"/>
                </a:solidFill>
                <a:effectLst/>
                <a:uLnTx/>
                <a:uFillTx/>
                <a:latin typeface="Arial"/>
                <a:cs typeface="Arial"/>
              </a:rPr>
              <a:t>ciones</a:t>
            </a:r>
            <a:r>
              <a:rPr kumimoji="0" lang="es-MX" sz="1000" b="0" i="0" u="none" strike="noStrike" kern="0" cap="none" spc="0" normalizeH="0" baseline="0" noProof="0" dirty="0" smtClean="0">
                <a:ln>
                  <a:noFill/>
                </a:ln>
                <a:solidFill>
                  <a:srgbClr val="231F20"/>
                </a:solidFill>
                <a:effectLst/>
                <a:uLnTx/>
                <a:uFillTx/>
                <a:latin typeface="Arial"/>
                <a:cs typeface="Arial"/>
              </a:rPr>
              <a:t> </a:t>
            </a:r>
            <a:r>
              <a:rPr kumimoji="0" lang="es-MX" sz="1000" b="0" i="0" u="none" strike="noStrike" kern="0" cap="none" spc="-5" normalizeH="0" baseline="0" noProof="0" dirty="0" smtClean="0">
                <a:ln>
                  <a:noFill/>
                </a:ln>
                <a:solidFill>
                  <a:srgbClr val="231F20"/>
                </a:solidFill>
                <a:effectLst/>
                <a:uLnTx/>
                <a:uFillTx/>
                <a:latin typeface="Arial"/>
                <a:cs typeface="Arial"/>
              </a:rPr>
              <a:t>para </a:t>
            </a:r>
            <a:r>
              <a:rPr kumimoji="0" lang="es-MX" sz="1000" b="0" i="0" u="none" strike="noStrike" kern="0" cap="none" spc="0" normalizeH="0" baseline="0" noProof="0" dirty="0" smtClean="0">
                <a:ln>
                  <a:noFill/>
                </a:ln>
                <a:solidFill>
                  <a:srgbClr val="231F20"/>
                </a:solidFill>
                <a:effectLst/>
                <a:uLnTx/>
                <a:uFillTx/>
                <a:latin typeface="Arial"/>
                <a:cs typeface="Arial"/>
              </a:rPr>
              <a:t>vidriados </a:t>
            </a:r>
            <a:r>
              <a:rPr kumimoji="0" lang="es-MX" sz="1000" b="0" i="0" u="none" strike="noStrike" kern="0" cap="none" spc="-5" normalizeH="0" baseline="0" noProof="0" dirty="0" smtClean="0">
                <a:ln>
                  <a:noFill/>
                </a:ln>
                <a:solidFill>
                  <a:srgbClr val="231F20"/>
                </a:solidFill>
                <a:effectLst/>
                <a:uLnTx/>
                <a:uFillTx/>
                <a:latin typeface="Arial"/>
                <a:cs typeface="Arial"/>
              </a:rPr>
              <a:t>libres de  plomo, así </a:t>
            </a:r>
            <a:r>
              <a:rPr kumimoji="0" lang="es-MX" sz="1000" b="0" i="0" u="none" strike="noStrike" kern="0" cap="none" spc="0" normalizeH="0" baseline="0" noProof="0" dirty="0" smtClean="0">
                <a:ln>
                  <a:noFill/>
                </a:ln>
                <a:solidFill>
                  <a:srgbClr val="231F20"/>
                </a:solidFill>
                <a:effectLst/>
                <a:uLnTx/>
                <a:uFillTx/>
                <a:latin typeface="Arial"/>
                <a:cs typeface="Arial"/>
              </a:rPr>
              <a:t>como </a:t>
            </a:r>
            <a:r>
              <a:rPr kumimoji="0" lang="es-MX" sz="1000" b="0" i="0" u="none" strike="noStrike" kern="0" cap="none" spc="-5" normalizeH="0" baseline="0" noProof="0" dirty="0" smtClean="0">
                <a:ln>
                  <a:noFill/>
                </a:ln>
                <a:solidFill>
                  <a:srgbClr val="231F20"/>
                </a:solidFill>
                <a:effectLst/>
                <a:uLnTx/>
                <a:uFillTx/>
                <a:latin typeface="Arial"/>
                <a:cs typeface="Arial"/>
              </a:rPr>
              <a:t>apoyo </a:t>
            </a:r>
            <a:r>
              <a:rPr kumimoji="0" lang="es-MX" sz="1000" b="0" i="0" u="none" strike="noStrike" kern="0" cap="none" spc="0" normalizeH="0" baseline="0" noProof="0" dirty="0" smtClean="0">
                <a:ln>
                  <a:noFill/>
                </a:ln>
                <a:solidFill>
                  <a:srgbClr val="231F20"/>
                </a:solidFill>
                <a:effectLst/>
                <a:uLnTx/>
                <a:uFillTx/>
                <a:latin typeface="Arial"/>
                <a:cs typeface="Arial"/>
              </a:rPr>
              <a:t>técnico  </a:t>
            </a:r>
            <a:r>
              <a:rPr kumimoji="0" lang="es-MX" sz="1000" b="0" i="0" u="none" strike="noStrike" kern="0" cap="none" spc="-5" normalizeH="0" baseline="0" noProof="0" dirty="0" smtClean="0">
                <a:ln>
                  <a:noFill/>
                </a:ln>
                <a:solidFill>
                  <a:srgbClr val="231F20"/>
                </a:solidFill>
                <a:effectLst/>
                <a:uLnTx/>
                <a:uFillTx/>
                <a:latin typeface="Arial"/>
                <a:cs typeface="Arial"/>
              </a:rPr>
              <a:t>para la </a:t>
            </a:r>
            <a:r>
              <a:rPr kumimoji="0" lang="es-MX" sz="1000" b="0" i="0" u="none" strike="noStrike" kern="0" cap="none" spc="0" normalizeH="0" baseline="0" noProof="0" dirty="0" smtClean="0">
                <a:ln>
                  <a:noFill/>
                </a:ln>
                <a:solidFill>
                  <a:srgbClr val="231F20"/>
                </a:solidFill>
                <a:effectLst/>
                <a:uLnTx/>
                <a:uFillTx/>
                <a:latin typeface="Arial"/>
                <a:cs typeface="Arial"/>
              </a:rPr>
              <a:t>reconversión </a:t>
            </a:r>
            <a:r>
              <a:rPr kumimoji="0" lang="es-MX" sz="1000" b="0" i="0" u="none" strike="noStrike" kern="0" cap="none" spc="-5" normalizeH="0" baseline="0" noProof="0" dirty="0" smtClean="0">
                <a:ln>
                  <a:noFill/>
                </a:ln>
                <a:solidFill>
                  <a:srgbClr val="231F20"/>
                </a:solidFill>
                <a:effectLst/>
                <a:uLnTx/>
                <a:uFillTx/>
                <a:latin typeface="Arial"/>
                <a:cs typeface="Arial"/>
              </a:rPr>
              <a:t>de </a:t>
            </a:r>
            <a:r>
              <a:rPr kumimoji="0" lang="es-MX" sz="1000" b="0" i="0" u="none" strike="noStrike" kern="0" cap="none" spc="0" normalizeH="0" baseline="0" noProof="0" dirty="0" smtClean="0">
                <a:ln>
                  <a:noFill/>
                </a:ln>
                <a:solidFill>
                  <a:srgbClr val="231F20"/>
                </a:solidFill>
                <a:effectLst/>
                <a:uLnTx/>
                <a:uFillTx/>
                <a:latin typeface="Arial"/>
                <a:cs typeface="Arial"/>
              </a:rPr>
              <a:t>sistemas </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27" name="object 21"/>
          <p:cNvSpPr txBox="1"/>
          <p:nvPr/>
        </p:nvSpPr>
        <p:spPr>
          <a:xfrm>
            <a:off x="4929105" y="3029724"/>
            <a:ext cx="1780539" cy="1564640"/>
          </a:xfrm>
          <a:prstGeom prst="rect">
            <a:avLst/>
          </a:prstGeom>
        </p:spPr>
        <p:txBody>
          <a:bodyPr vert="horz" wrap="square" lIns="0" tIns="10795" rIns="0" bIns="0" rtlCol="0">
            <a:spAutoFit/>
          </a:bodyPr>
          <a:lstStyle/>
          <a:p>
            <a:pPr marL="12700" marR="5080">
              <a:lnSpc>
                <a:spcPct val="101099"/>
              </a:lnSpc>
              <a:spcBef>
                <a:spcPts val="85"/>
              </a:spcBef>
            </a:pPr>
            <a:r>
              <a:rPr sz="1000" spc="-5" dirty="0">
                <a:solidFill>
                  <a:srgbClr val="231F20"/>
                </a:solidFill>
                <a:latin typeface="Arial"/>
                <a:cs typeface="Arial"/>
              </a:rPr>
              <a:t>Realización de el </a:t>
            </a:r>
            <a:r>
              <a:rPr sz="1000" dirty="0">
                <a:solidFill>
                  <a:srgbClr val="231F20"/>
                </a:solidFill>
                <a:latin typeface="Arial"/>
                <a:cs typeface="Arial"/>
              </a:rPr>
              <a:t>Primer  </a:t>
            </a:r>
            <a:r>
              <a:rPr sz="1000" spc="-5" dirty="0">
                <a:solidFill>
                  <a:srgbClr val="231F20"/>
                </a:solidFill>
                <a:latin typeface="Arial"/>
                <a:cs typeface="Arial"/>
              </a:rPr>
              <a:t>Concurso Nacional denomina-  do </a:t>
            </a:r>
            <a:r>
              <a:rPr sz="1000" b="1" dirty="0">
                <a:solidFill>
                  <a:srgbClr val="231F20"/>
                </a:solidFill>
                <a:latin typeface="Arial"/>
                <a:cs typeface="Arial"/>
              </a:rPr>
              <a:t>“AL </a:t>
            </a:r>
            <a:r>
              <a:rPr sz="1000" b="1" spc="-5" dirty="0">
                <a:solidFill>
                  <a:srgbClr val="231F20"/>
                </a:solidFill>
                <a:latin typeface="Arial"/>
                <a:cs typeface="Arial"/>
              </a:rPr>
              <a:t>ROJO </a:t>
            </a:r>
            <a:r>
              <a:rPr sz="1000" b="1" dirty="0">
                <a:solidFill>
                  <a:srgbClr val="231F20"/>
                </a:solidFill>
                <a:latin typeface="Arial"/>
                <a:cs typeface="Arial"/>
              </a:rPr>
              <a:t>VIVO” </a:t>
            </a:r>
            <a:r>
              <a:rPr sz="1000" spc="-5" dirty="0">
                <a:solidFill>
                  <a:srgbClr val="231F20"/>
                </a:solidFill>
                <a:latin typeface="Arial"/>
                <a:cs typeface="Arial"/>
              </a:rPr>
              <a:t>dirigido</a:t>
            </a:r>
            <a:r>
              <a:rPr sz="1000" spc="-105" dirty="0">
                <a:solidFill>
                  <a:srgbClr val="231F20"/>
                </a:solidFill>
                <a:latin typeface="Arial"/>
                <a:cs typeface="Arial"/>
              </a:rPr>
              <a:t> </a:t>
            </a:r>
            <a:r>
              <a:rPr sz="1000" dirty="0">
                <a:solidFill>
                  <a:srgbClr val="231F20"/>
                </a:solidFill>
                <a:latin typeface="Arial"/>
                <a:cs typeface="Arial"/>
              </a:rPr>
              <a:t>a  ceramistas, </a:t>
            </a:r>
            <a:r>
              <a:rPr sz="1000" spc="-5" dirty="0">
                <a:solidFill>
                  <a:srgbClr val="231F20"/>
                </a:solidFill>
                <a:latin typeface="Arial"/>
                <a:cs typeface="Arial"/>
              </a:rPr>
              <a:t>artesanos </a:t>
            </a:r>
            <a:r>
              <a:rPr sz="1000" dirty="0">
                <a:solidFill>
                  <a:srgbClr val="231F20"/>
                </a:solidFill>
                <a:latin typeface="Arial"/>
                <a:cs typeface="Arial"/>
              </a:rPr>
              <a:t>e  </a:t>
            </a:r>
            <a:r>
              <a:rPr sz="1000" spc="-5" dirty="0">
                <a:solidFill>
                  <a:srgbClr val="231F20"/>
                </a:solidFill>
                <a:latin typeface="Arial"/>
                <a:cs typeface="Arial"/>
              </a:rPr>
              <a:t>ingenieros para desarrollar  alternativas de </a:t>
            </a:r>
            <a:r>
              <a:rPr sz="1000" dirty="0">
                <a:solidFill>
                  <a:srgbClr val="231F20"/>
                </a:solidFill>
                <a:latin typeface="Arial"/>
                <a:cs typeface="Arial"/>
              </a:rPr>
              <a:t>conversión </a:t>
            </a:r>
            <a:r>
              <a:rPr sz="1000" spc="-5" dirty="0">
                <a:solidFill>
                  <a:srgbClr val="231F20"/>
                </a:solidFill>
                <a:latin typeface="Arial"/>
                <a:cs typeface="Arial"/>
              </a:rPr>
              <a:t>de  hornos de </a:t>
            </a:r>
            <a:r>
              <a:rPr sz="1000" dirty="0">
                <a:solidFill>
                  <a:srgbClr val="231F20"/>
                </a:solidFill>
                <a:latin typeface="Arial"/>
                <a:cs typeface="Arial"/>
              </a:rPr>
              <a:t>cocción </a:t>
            </a:r>
            <a:r>
              <a:rPr sz="1000" spc="-5" dirty="0">
                <a:solidFill>
                  <a:srgbClr val="231F20"/>
                </a:solidFill>
                <a:latin typeface="Arial"/>
                <a:cs typeface="Arial"/>
              </a:rPr>
              <a:t>de alfarería,  </a:t>
            </a:r>
            <a:r>
              <a:rPr sz="1000" dirty="0">
                <a:solidFill>
                  <a:srgbClr val="231F20"/>
                </a:solidFill>
                <a:latin typeface="Arial"/>
                <a:cs typeface="Arial"/>
              </a:rPr>
              <a:t>siendo </a:t>
            </a:r>
            <a:r>
              <a:rPr sz="1000" spc="-5" dirty="0">
                <a:solidFill>
                  <a:srgbClr val="231F20"/>
                </a:solidFill>
                <a:latin typeface="Arial"/>
                <a:cs typeface="Arial"/>
              </a:rPr>
              <a:t>apoyados por </a:t>
            </a:r>
            <a:r>
              <a:rPr sz="1000" dirty="0">
                <a:solidFill>
                  <a:srgbClr val="231F20"/>
                </a:solidFill>
                <a:latin typeface="Arial"/>
                <a:cs typeface="Arial"/>
              </a:rPr>
              <a:t>FONAES  </a:t>
            </a:r>
            <a:r>
              <a:rPr sz="1000" spc="-5" dirty="0">
                <a:solidFill>
                  <a:srgbClr val="231F20"/>
                </a:solidFill>
                <a:latin typeface="Arial"/>
                <a:cs typeface="Arial"/>
              </a:rPr>
              <a:t>para el desarrollo de las  </a:t>
            </a:r>
            <a:r>
              <a:rPr sz="1000" dirty="0">
                <a:solidFill>
                  <a:srgbClr val="231F20"/>
                </a:solidFill>
                <a:latin typeface="Arial"/>
                <a:cs typeface="Arial"/>
              </a:rPr>
              <a:t>mejores</a:t>
            </a:r>
            <a:r>
              <a:rPr sz="1000" spc="-10" dirty="0">
                <a:solidFill>
                  <a:srgbClr val="231F20"/>
                </a:solidFill>
                <a:latin typeface="Arial"/>
                <a:cs typeface="Arial"/>
              </a:rPr>
              <a:t> </a:t>
            </a:r>
            <a:r>
              <a:rPr sz="1000" spc="-5" dirty="0">
                <a:solidFill>
                  <a:srgbClr val="231F20"/>
                </a:solidFill>
                <a:latin typeface="Arial"/>
                <a:cs typeface="Arial"/>
              </a:rPr>
              <a:t>propuestas.</a:t>
            </a:r>
            <a:endParaRPr sz="1000" dirty="0">
              <a:solidFill>
                <a:prstClr val="black"/>
              </a:solidFill>
              <a:latin typeface="Arial"/>
              <a:cs typeface="Arial"/>
            </a:endParaRPr>
          </a:p>
        </p:txBody>
      </p:sp>
      <p:sp>
        <p:nvSpPr>
          <p:cNvPr id="29" name="object 2"/>
          <p:cNvSpPr/>
          <p:nvPr/>
        </p:nvSpPr>
        <p:spPr>
          <a:xfrm>
            <a:off x="4136049" y="4667510"/>
            <a:ext cx="2464219" cy="2092450"/>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28" name="object 13"/>
          <p:cNvSpPr txBox="1"/>
          <p:nvPr/>
        </p:nvSpPr>
        <p:spPr>
          <a:xfrm>
            <a:off x="2976480" y="4767501"/>
            <a:ext cx="1952625" cy="1092200"/>
          </a:xfrm>
          <a:prstGeom prst="rect">
            <a:avLst/>
          </a:prstGeom>
        </p:spPr>
        <p:txBody>
          <a:bodyPr vert="horz" wrap="square" lIns="0" tIns="12700" rIns="0" bIns="0" rtlCol="0">
            <a:spAutoFit/>
          </a:bodyPr>
          <a:lstStyle/>
          <a:p>
            <a:pPr marL="12700" marR="5080">
              <a:spcBef>
                <a:spcPts val="100"/>
              </a:spcBef>
            </a:pPr>
            <a:r>
              <a:rPr sz="1000" dirty="0">
                <a:solidFill>
                  <a:srgbClr val="231F20"/>
                </a:solidFill>
                <a:latin typeface="Arial"/>
                <a:cs typeface="Arial"/>
              </a:rPr>
              <a:t>Solicitud a </a:t>
            </a:r>
            <a:r>
              <a:rPr sz="1000" spc="-5" dirty="0">
                <a:solidFill>
                  <a:srgbClr val="231F20"/>
                </a:solidFill>
                <a:latin typeface="Arial"/>
                <a:cs typeface="Arial"/>
              </a:rPr>
              <a:t>empresas </a:t>
            </a:r>
            <a:r>
              <a:rPr sz="1000" dirty="0">
                <a:solidFill>
                  <a:srgbClr val="231F20"/>
                </a:solidFill>
                <a:latin typeface="Arial"/>
                <a:cs typeface="Arial"/>
              </a:rPr>
              <a:t>mexicanas  </a:t>
            </a:r>
            <a:r>
              <a:rPr sz="1000" spc="-5" dirty="0">
                <a:solidFill>
                  <a:srgbClr val="231F20"/>
                </a:solidFill>
                <a:latin typeface="Arial"/>
                <a:cs typeface="Arial"/>
              </a:rPr>
              <a:t>productoras de </a:t>
            </a:r>
            <a:r>
              <a:rPr sz="1000" dirty="0">
                <a:solidFill>
                  <a:srgbClr val="231F20"/>
                </a:solidFill>
                <a:latin typeface="Arial"/>
                <a:cs typeface="Arial"/>
              </a:rPr>
              <a:t>materiales</a:t>
            </a:r>
            <a:r>
              <a:rPr sz="1000" spc="-85" dirty="0">
                <a:solidFill>
                  <a:srgbClr val="231F20"/>
                </a:solidFill>
                <a:latin typeface="Arial"/>
                <a:cs typeface="Arial"/>
              </a:rPr>
              <a:t> </a:t>
            </a:r>
            <a:r>
              <a:rPr sz="1000" dirty="0">
                <a:solidFill>
                  <a:srgbClr val="231F20"/>
                </a:solidFill>
                <a:latin typeface="Arial"/>
                <a:cs typeface="Arial"/>
              </a:rPr>
              <a:t>cerámi-  cos </a:t>
            </a:r>
            <a:r>
              <a:rPr sz="1000" spc="-5" dirty="0">
                <a:solidFill>
                  <a:srgbClr val="231F20"/>
                </a:solidFill>
                <a:latin typeface="Arial"/>
                <a:cs typeface="Arial"/>
              </a:rPr>
              <a:t>para desarrollar </a:t>
            </a:r>
            <a:r>
              <a:rPr sz="1000" dirty="0">
                <a:solidFill>
                  <a:srgbClr val="231F20"/>
                </a:solidFill>
                <a:latin typeface="Arial"/>
                <a:cs typeface="Arial"/>
              </a:rPr>
              <a:t>vidriados  </a:t>
            </a:r>
            <a:r>
              <a:rPr sz="1000" spc="-5" dirty="0">
                <a:solidFill>
                  <a:srgbClr val="231F20"/>
                </a:solidFill>
                <a:latin typeface="Arial"/>
                <a:cs typeface="Arial"/>
              </a:rPr>
              <a:t>libres de plomo dando origen </a:t>
            </a:r>
            <a:r>
              <a:rPr sz="1000" dirty="0">
                <a:solidFill>
                  <a:srgbClr val="231F20"/>
                </a:solidFill>
                <a:latin typeface="Arial"/>
                <a:cs typeface="Arial"/>
              </a:rPr>
              <a:t>a  </a:t>
            </a:r>
            <a:r>
              <a:rPr sz="1000" spc="-5" dirty="0">
                <a:solidFill>
                  <a:srgbClr val="231F20"/>
                </a:solidFill>
                <a:latin typeface="Arial"/>
                <a:cs typeface="Arial"/>
              </a:rPr>
              <a:t>una gama de </a:t>
            </a:r>
            <a:r>
              <a:rPr sz="1000" dirty="0">
                <a:solidFill>
                  <a:srgbClr val="231F20"/>
                </a:solidFill>
                <a:latin typeface="Arial"/>
                <a:cs typeface="Arial"/>
              </a:rPr>
              <a:t>materiales </a:t>
            </a:r>
            <a:r>
              <a:rPr sz="1000" spc="-5" dirty="0">
                <a:solidFill>
                  <a:srgbClr val="231F20"/>
                </a:solidFill>
                <a:latin typeface="Arial"/>
                <a:cs typeface="Arial"/>
              </a:rPr>
              <a:t>para </a:t>
            </a:r>
            <a:r>
              <a:rPr sz="1000" dirty="0">
                <a:solidFill>
                  <a:srgbClr val="231F20"/>
                </a:solidFill>
                <a:latin typeface="Arial"/>
                <a:cs typeface="Arial"/>
              </a:rPr>
              <a:t>su  </a:t>
            </a:r>
            <a:r>
              <a:rPr sz="1000" spc="-5" dirty="0">
                <a:solidFill>
                  <a:srgbClr val="231F20"/>
                </a:solidFill>
                <a:latin typeface="Arial"/>
                <a:cs typeface="Arial"/>
              </a:rPr>
              <a:t>distribución el localidades alfare-  </a:t>
            </a:r>
            <a:r>
              <a:rPr sz="1000" dirty="0">
                <a:solidFill>
                  <a:srgbClr val="231F20"/>
                </a:solidFill>
                <a:latin typeface="Arial"/>
                <a:cs typeface="Arial"/>
              </a:rPr>
              <a:t>ras.</a:t>
            </a:r>
            <a:endParaRPr sz="1000" dirty="0">
              <a:solidFill>
                <a:prstClr val="black"/>
              </a:solidFill>
              <a:latin typeface="Arial"/>
              <a:cs typeface="Arial"/>
            </a:endParaRPr>
          </a:p>
        </p:txBody>
      </p:sp>
      <p:sp>
        <p:nvSpPr>
          <p:cNvPr id="31" name="object 26"/>
          <p:cNvSpPr/>
          <p:nvPr/>
        </p:nvSpPr>
        <p:spPr>
          <a:xfrm>
            <a:off x="7561040" y="2601411"/>
            <a:ext cx="942536" cy="341579"/>
          </a:xfrm>
          <a:prstGeom prst="rect">
            <a:avLst/>
          </a:prstGeom>
          <a:blipFill>
            <a:blip r:embed="rId8" cstate="print"/>
            <a:stretch>
              <a:fillRect/>
            </a:stretch>
          </a:blipFill>
        </p:spPr>
        <p:txBody>
          <a:bodyPr wrap="square" lIns="0" tIns="0" rIns="0" bIns="0" rtlCol="0"/>
          <a:lstStyle/>
          <a:p>
            <a:endParaRPr/>
          </a:p>
        </p:txBody>
      </p:sp>
      <p:sp>
        <p:nvSpPr>
          <p:cNvPr id="32" name="object 25"/>
          <p:cNvSpPr/>
          <p:nvPr/>
        </p:nvSpPr>
        <p:spPr>
          <a:xfrm>
            <a:off x="6784062" y="2600658"/>
            <a:ext cx="2354859" cy="367182"/>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34" name="object 34"/>
          <p:cNvSpPr txBox="1"/>
          <p:nvPr/>
        </p:nvSpPr>
        <p:spPr>
          <a:xfrm>
            <a:off x="6830556" y="2584947"/>
            <a:ext cx="2261870" cy="2319655"/>
          </a:xfrm>
          <a:prstGeom prst="rect">
            <a:avLst/>
          </a:prstGeom>
        </p:spPr>
        <p:txBody>
          <a:bodyPr vert="horz" wrap="square" lIns="0" tIns="12700" rIns="0" bIns="0" rtlCol="0">
            <a:spAutoFit/>
          </a:bodyPr>
          <a:lstStyle/>
          <a:p>
            <a:pPr marL="847090">
              <a:spcBef>
                <a:spcPts val="100"/>
              </a:spcBef>
            </a:pPr>
            <a:r>
              <a:rPr sz="2000" b="1" spc="-75" dirty="0">
                <a:solidFill>
                  <a:srgbClr val="FFFFFF"/>
                </a:solidFill>
                <a:latin typeface="Arial"/>
                <a:cs typeface="Arial"/>
              </a:rPr>
              <a:t>1997</a:t>
            </a:r>
            <a:endParaRPr sz="2000" dirty="0">
              <a:solidFill>
                <a:prstClr val="black"/>
              </a:solidFill>
              <a:latin typeface="Arial"/>
              <a:cs typeface="Arial"/>
            </a:endParaRPr>
          </a:p>
          <a:p>
            <a:pPr marL="12700" marR="5080">
              <a:spcBef>
                <a:spcPts val="1140"/>
              </a:spcBef>
            </a:pPr>
            <a:r>
              <a:rPr sz="1100" dirty="0">
                <a:solidFill>
                  <a:srgbClr val="231F20"/>
                </a:solidFill>
                <a:latin typeface="Arial"/>
                <a:cs typeface="Arial"/>
              </a:rPr>
              <a:t>Exposición </a:t>
            </a:r>
            <a:r>
              <a:rPr sz="1100" b="1" dirty="0">
                <a:solidFill>
                  <a:srgbClr val="231F20"/>
                </a:solidFill>
                <a:latin typeface="Arial"/>
                <a:cs typeface="Arial"/>
              </a:rPr>
              <a:t>“ A LA </a:t>
            </a:r>
            <a:r>
              <a:rPr sz="1100" b="1" spc="-5" dirty="0">
                <a:solidFill>
                  <a:srgbClr val="231F20"/>
                </a:solidFill>
                <a:latin typeface="Arial"/>
                <a:cs typeface="Arial"/>
              </a:rPr>
              <a:t>COCINA </a:t>
            </a:r>
            <a:r>
              <a:rPr sz="1100" b="1" dirty="0">
                <a:solidFill>
                  <a:srgbClr val="231F20"/>
                </a:solidFill>
                <a:latin typeface="Arial"/>
                <a:cs typeface="Arial"/>
              </a:rPr>
              <a:t>MEXI-  </a:t>
            </a:r>
            <a:r>
              <a:rPr sz="1100" b="1" spc="-5" dirty="0">
                <a:solidFill>
                  <a:srgbClr val="231F20"/>
                </a:solidFill>
                <a:latin typeface="Arial"/>
                <a:cs typeface="Arial"/>
              </a:rPr>
              <a:t>CANA </a:t>
            </a:r>
            <a:r>
              <a:rPr sz="1100" b="1" dirty="0">
                <a:solidFill>
                  <a:srgbClr val="231F20"/>
                </a:solidFill>
                <a:latin typeface="Arial"/>
                <a:cs typeface="Arial"/>
              </a:rPr>
              <a:t>SIN PLOMO” </a:t>
            </a:r>
            <a:r>
              <a:rPr sz="1100" spc="-5" dirty="0">
                <a:solidFill>
                  <a:srgbClr val="231F20"/>
                </a:solidFill>
                <a:latin typeface="Arial"/>
                <a:cs typeface="Arial"/>
              </a:rPr>
              <a:t>exhibiéndose  piezas libres de plomo </a:t>
            </a:r>
            <a:r>
              <a:rPr sz="1100" dirty="0">
                <a:solidFill>
                  <a:srgbClr val="231F20"/>
                </a:solidFill>
                <a:latin typeface="Arial"/>
                <a:cs typeface="Arial"/>
              </a:rPr>
              <a:t>cuya manu-  factura </a:t>
            </a:r>
            <a:r>
              <a:rPr sz="1100" spc="-5" dirty="0">
                <a:solidFill>
                  <a:srgbClr val="231F20"/>
                </a:solidFill>
                <a:latin typeface="Arial"/>
                <a:cs typeface="Arial"/>
              </a:rPr>
              <a:t>atrajo la atención de produc-  </a:t>
            </a:r>
            <a:r>
              <a:rPr sz="1100" dirty="0">
                <a:solidFill>
                  <a:srgbClr val="231F20"/>
                </a:solidFill>
                <a:latin typeface="Arial"/>
                <a:cs typeface="Arial"/>
              </a:rPr>
              <a:t>tores </a:t>
            </a:r>
            <a:r>
              <a:rPr sz="1100" spc="-5" dirty="0">
                <a:solidFill>
                  <a:srgbClr val="231F20"/>
                </a:solidFill>
                <a:latin typeface="Arial"/>
                <a:cs typeface="Arial"/>
              </a:rPr>
              <a:t>alfareros, de </a:t>
            </a:r>
            <a:r>
              <a:rPr sz="1100" dirty="0">
                <a:solidFill>
                  <a:srgbClr val="231F20"/>
                </a:solidFill>
                <a:latin typeface="Arial"/>
                <a:cs typeface="Arial"/>
              </a:rPr>
              <a:t>medios </a:t>
            </a:r>
            <a:r>
              <a:rPr sz="1100" spc="-5" dirty="0">
                <a:solidFill>
                  <a:srgbClr val="231F20"/>
                </a:solidFill>
                <a:latin typeface="Arial"/>
                <a:cs typeface="Arial"/>
              </a:rPr>
              <a:t>naciona-  les </a:t>
            </a:r>
            <a:r>
              <a:rPr sz="1100" dirty="0">
                <a:solidFill>
                  <a:srgbClr val="231F20"/>
                </a:solidFill>
                <a:latin typeface="Arial"/>
                <a:cs typeface="Arial"/>
              </a:rPr>
              <a:t>y </a:t>
            </a:r>
            <a:r>
              <a:rPr sz="1100" spc="-5" dirty="0">
                <a:solidFill>
                  <a:srgbClr val="231F20"/>
                </a:solidFill>
                <a:latin typeface="Arial"/>
                <a:cs typeface="Arial"/>
              </a:rPr>
              <a:t>extranjeros, </a:t>
            </a:r>
            <a:r>
              <a:rPr sz="1100" dirty="0">
                <a:solidFill>
                  <a:srgbClr val="231F20"/>
                </a:solidFill>
                <a:latin typeface="Arial"/>
                <a:cs typeface="Arial"/>
              </a:rPr>
              <a:t>convirtiéndose </a:t>
            </a:r>
            <a:r>
              <a:rPr sz="1100" spc="-5" dirty="0">
                <a:solidFill>
                  <a:srgbClr val="231F20"/>
                </a:solidFill>
                <a:latin typeface="Arial"/>
                <a:cs typeface="Arial"/>
              </a:rPr>
              <a:t>en  una exposición itinerante presen-  </a:t>
            </a:r>
            <a:r>
              <a:rPr sz="1100" dirty="0">
                <a:solidFill>
                  <a:srgbClr val="231F20"/>
                </a:solidFill>
                <a:latin typeface="Arial"/>
                <a:cs typeface="Arial"/>
              </a:rPr>
              <a:t>tándose </a:t>
            </a:r>
            <a:r>
              <a:rPr sz="1100" spc="-5" dirty="0">
                <a:solidFill>
                  <a:srgbClr val="231F20"/>
                </a:solidFill>
                <a:latin typeface="Arial"/>
                <a:cs typeface="Arial"/>
              </a:rPr>
              <a:t>en diversas </a:t>
            </a:r>
            <a:r>
              <a:rPr sz="1100" dirty="0">
                <a:solidFill>
                  <a:srgbClr val="231F20"/>
                </a:solidFill>
                <a:latin typeface="Arial"/>
                <a:cs typeface="Arial"/>
              </a:rPr>
              <a:t>ciudades </a:t>
            </a:r>
            <a:r>
              <a:rPr sz="1100" spc="-5" dirty="0">
                <a:solidFill>
                  <a:srgbClr val="231F20"/>
                </a:solidFill>
                <a:latin typeface="Arial"/>
                <a:cs typeface="Arial"/>
              </a:rPr>
              <a:t>del  país, </a:t>
            </a:r>
            <a:r>
              <a:rPr sz="1100" dirty="0">
                <a:solidFill>
                  <a:srgbClr val="231F20"/>
                </a:solidFill>
                <a:latin typeface="Arial"/>
                <a:cs typeface="Arial"/>
              </a:rPr>
              <a:t>con </a:t>
            </a:r>
            <a:r>
              <a:rPr sz="1100" spc="-5" dirty="0">
                <a:solidFill>
                  <a:srgbClr val="231F20"/>
                </a:solidFill>
                <a:latin typeface="Arial"/>
                <a:cs typeface="Arial"/>
              </a:rPr>
              <a:t>el propósito de </a:t>
            </a:r>
            <a:r>
              <a:rPr sz="1100" dirty="0">
                <a:solidFill>
                  <a:srgbClr val="231F20"/>
                </a:solidFill>
                <a:latin typeface="Arial"/>
                <a:cs typeface="Arial"/>
              </a:rPr>
              <a:t>sensibili-  zar a </a:t>
            </a:r>
            <a:r>
              <a:rPr sz="1100" spc="-5" dirty="0">
                <a:solidFill>
                  <a:srgbClr val="231F20"/>
                </a:solidFill>
                <a:latin typeface="Arial"/>
                <a:cs typeface="Arial"/>
              </a:rPr>
              <a:t>productores alfareros hacia la  </a:t>
            </a:r>
            <a:r>
              <a:rPr sz="1100" dirty="0">
                <a:solidFill>
                  <a:srgbClr val="231F20"/>
                </a:solidFill>
                <a:latin typeface="Arial"/>
                <a:cs typeface="Arial"/>
              </a:rPr>
              <a:t>sustitución </a:t>
            </a:r>
            <a:r>
              <a:rPr sz="1100" spc="-5" dirty="0">
                <a:solidFill>
                  <a:srgbClr val="231F20"/>
                </a:solidFill>
                <a:latin typeface="Arial"/>
                <a:cs typeface="Arial"/>
              </a:rPr>
              <a:t>de </a:t>
            </a:r>
            <a:r>
              <a:rPr sz="1100" dirty="0">
                <a:solidFill>
                  <a:srgbClr val="231F20"/>
                </a:solidFill>
                <a:latin typeface="Arial"/>
                <a:cs typeface="Arial"/>
              </a:rPr>
              <a:t>sus</a:t>
            </a:r>
            <a:r>
              <a:rPr sz="1100" spc="-20" dirty="0">
                <a:solidFill>
                  <a:srgbClr val="231F20"/>
                </a:solidFill>
                <a:latin typeface="Arial"/>
                <a:cs typeface="Arial"/>
              </a:rPr>
              <a:t> </a:t>
            </a:r>
            <a:r>
              <a:rPr sz="1100" spc="-5" dirty="0">
                <a:solidFill>
                  <a:srgbClr val="231F20"/>
                </a:solidFill>
                <a:latin typeface="Arial"/>
                <a:cs typeface="Arial"/>
              </a:rPr>
              <a:t>esmaltes.</a:t>
            </a:r>
            <a:endParaRPr sz="1100" dirty="0">
              <a:solidFill>
                <a:prstClr val="black"/>
              </a:solidFill>
              <a:latin typeface="Arial"/>
              <a:cs typeface="Arial"/>
            </a:endParaRPr>
          </a:p>
        </p:txBody>
      </p:sp>
      <p:pic>
        <p:nvPicPr>
          <p:cNvPr id="36" name="Imagen 35"/>
          <p:cNvPicPr>
            <a:picLocks noChangeAspect="1"/>
          </p:cNvPicPr>
          <p:nvPr/>
        </p:nvPicPr>
        <p:blipFill>
          <a:blip r:embed="rId10"/>
          <a:stretch>
            <a:fillRect/>
          </a:stretch>
        </p:blipFill>
        <p:spPr>
          <a:xfrm>
            <a:off x="8143510" y="-14425"/>
            <a:ext cx="1005927" cy="1005927"/>
          </a:xfrm>
          <a:prstGeom prst="rect">
            <a:avLst/>
          </a:prstGeom>
        </p:spPr>
      </p:pic>
      <p:pic>
        <p:nvPicPr>
          <p:cNvPr id="37" name="Imagen 36"/>
          <p:cNvPicPr>
            <a:picLocks noChangeAspect="1"/>
          </p:cNvPicPr>
          <p:nvPr/>
        </p:nvPicPr>
        <p:blipFill>
          <a:blip r:embed="rId11"/>
          <a:stretch>
            <a:fillRect/>
          </a:stretch>
        </p:blipFill>
        <p:spPr>
          <a:xfrm>
            <a:off x="2120808" y="6769145"/>
            <a:ext cx="1908213" cy="42676"/>
          </a:xfrm>
          <a:prstGeom prst="rect">
            <a:avLst/>
          </a:prstGeom>
        </p:spPr>
      </p:pic>
      <p:pic>
        <p:nvPicPr>
          <p:cNvPr id="38" name="Imagen 37"/>
          <p:cNvPicPr>
            <a:picLocks noChangeAspect="1"/>
          </p:cNvPicPr>
          <p:nvPr/>
        </p:nvPicPr>
        <p:blipFill>
          <a:blip r:embed="rId12"/>
          <a:stretch>
            <a:fillRect/>
          </a:stretch>
        </p:blipFill>
        <p:spPr>
          <a:xfrm rot="10800000">
            <a:off x="4304938" y="6740557"/>
            <a:ext cx="1908213" cy="42676"/>
          </a:xfrm>
          <a:prstGeom prst="rect">
            <a:avLst/>
          </a:prstGeom>
        </p:spPr>
      </p:pic>
    </p:spTree>
    <p:extLst>
      <p:ext uri="{BB962C8B-B14F-4D97-AF65-F5344CB8AC3E}">
        <p14:creationId xmlns:p14="http://schemas.microsoft.com/office/powerpoint/2010/main" val="3070255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34"/>
          <p:cNvSpPr/>
          <p:nvPr/>
        </p:nvSpPr>
        <p:spPr>
          <a:xfrm>
            <a:off x="5948873" y="4882040"/>
            <a:ext cx="3075554" cy="1839436"/>
          </a:xfrm>
          <a:prstGeom prst="rect">
            <a:avLst/>
          </a:prstGeom>
          <a:blipFill>
            <a:blip r:embed="rId2" cstate="print"/>
            <a:stretch>
              <a:fillRect/>
            </a:stretch>
          </a:blipFill>
        </p:spPr>
        <p:txBody>
          <a:bodyPr wrap="square" lIns="0" tIns="0" rIns="0" bIns="0" rtlCol="0"/>
          <a:lstStyle/>
          <a:p>
            <a:endParaRPr/>
          </a:p>
        </p:txBody>
      </p:sp>
      <p:sp>
        <p:nvSpPr>
          <p:cNvPr id="11" name="object 6"/>
          <p:cNvSpPr/>
          <p:nvPr/>
        </p:nvSpPr>
        <p:spPr>
          <a:xfrm>
            <a:off x="114422" y="2334503"/>
            <a:ext cx="2384425" cy="504190"/>
          </a:xfrm>
          <a:custGeom>
            <a:avLst/>
            <a:gdLst/>
            <a:ahLst/>
            <a:cxnLst/>
            <a:rect l="l" t="t" r="r" b="b"/>
            <a:pathLst>
              <a:path w="2384425" h="504189">
                <a:moveTo>
                  <a:pt x="1180134" y="0"/>
                </a:moveTo>
                <a:lnTo>
                  <a:pt x="1031113" y="147827"/>
                </a:lnTo>
                <a:lnTo>
                  <a:pt x="32" y="147827"/>
                </a:lnTo>
                <a:lnTo>
                  <a:pt x="188" y="182267"/>
                </a:lnTo>
                <a:lnTo>
                  <a:pt x="1511" y="503961"/>
                </a:lnTo>
                <a:lnTo>
                  <a:pt x="2384336" y="503961"/>
                </a:lnTo>
                <a:lnTo>
                  <a:pt x="2384336" y="151193"/>
                </a:lnTo>
                <a:lnTo>
                  <a:pt x="1332547" y="151193"/>
                </a:lnTo>
                <a:lnTo>
                  <a:pt x="1180134" y="0"/>
                </a:lnTo>
                <a:close/>
              </a:path>
              <a:path w="2384425" h="504189">
                <a:moveTo>
                  <a:pt x="23" y="145834"/>
                </a:moveTo>
                <a:lnTo>
                  <a:pt x="0" y="147827"/>
                </a:lnTo>
                <a:lnTo>
                  <a:pt x="23" y="145834"/>
                </a:lnTo>
                <a:close/>
              </a:path>
            </a:pathLst>
          </a:custGeom>
          <a:solidFill>
            <a:srgbClr val="ED1A3C"/>
          </a:solidFill>
        </p:spPr>
        <p:txBody>
          <a:bodyPr wrap="square" lIns="0" tIns="0" rIns="0" bIns="0" rtlCol="0"/>
          <a:lstStyle/>
          <a:p>
            <a:endParaRPr/>
          </a:p>
        </p:txBody>
      </p:sp>
      <p:sp>
        <p:nvSpPr>
          <p:cNvPr id="2" name="Marcador de número de diapositiva 1"/>
          <p:cNvSpPr>
            <a:spLocks noGrp="1"/>
          </p:cNvSpPr>
          <p:nvPr>
            <p:ph type="sldNum" sz="quarter" idx="12"/>
          </p:nvPr>
        </p:nvSpPr>
        <p:spPr/>
        <p:txBody>
          <a:bodyPr/>
          <a:lstStyle/>
          <a:p>
            <a:fld id="{914A319A-FE6C-4C70-984C-6791CA53122B}" type="slidenum">
              <a:rPr lang="es-MX" smtClean="0"/>
              <a:t>7</a:t>
            </a:fld>
            <a:endParaRPr lang="es-MX"/>
          </a:p>
        </p:txBody>
      </p:sp>
      <p:sp>
        <p:nvSpPr>
          <p:cNvPr id="3" name="object 14"/>
          <p:cNvSpPr/>
          <p:nvPr/>
        </p:nvSpPr>
        <p:spPr>
          <a:xfrm>
            <a:off x="729883" y="402338"/>
            <a:ext cx="1259205" cy="1893570"/>
          </a:xfrm>
          <a:custGeom>
            <a:avLst/>
            <a:gdLst/>
            <a:ahLst/>
            <a:cxnLst/>
            <a:rect l="l" t="t" r="r" b="b"/>
            <a:pathLst>
              <a:path w="1259205" h="1893570">
                <a:moveTo>
                  <a:pt x="61288" y="685270"/>
                </a:moveTo>
                <a:lnTo>
                  <a:pt x="5480" y="686041"/>
                </a:lnTo>
                <a:lnTo>
                  <a:pt x="0" y="749726"/>
                </a:lnTo>
                <a:lnTo>
                  <a:pt x="30704" y="891201"/>
                </a:lnTo>
                <a:lnTo>
                  <a:pt x="69731" y="961432"/>
                </a:lnTo>
                <a:lnTo>
                  <a:pt x="61154" y="997884"/>
                </a:lnTo>
                <a:lnTo>
                  <a:pt x="59650" y="1028730"/>
                </a:lnTo>
                <a:lnTo>
                  <a:pt x="66437" y="1070796"/>
                </a:lnTo>
                <a:lnTo>
                  <a:pt x="82735" y="1140909"/>
                </a:lnTo>
                <a:lnTo>
                  <a:pt x="34082" y="1344317"/>
                </a:lnTo>
                <a:lnTo>
                  <a:pt x="34934" y="1470913"/>
                </a:lnTo>
                <a:lnTo>
                  <a:pt x="100654" y="1573615"/>
                </a:lnTo>
                <a:lnTo>
                  <a:pt x="246604" y="1705335"/>
                </a:lnTo>
                <a:lnTo>
                  <a:pt x="209823" y="1740818"/>
                </a:lnTo>
                <a:lnTo>
                  <a:pt x="242580" y="1788372"/>
                </a:lnTo>
                <a:lnTo>
                  <a:pt x="327236" y="1822391"/>
                </a:lnTo>
                <a:lnTo>
                  <a:pt x="546419" y="1878764"/>
                </a:lnTo>
                <a:lnTo>
                  <a:pt x="685862" y="1892949"/>
                </a:lnTo>
                <a:lnTo>
                  <a:pt x="805306" y="1860799"/>
                </a:lnTo>
                <a:lnTo>
                  <a:pt x="964496" y="1778169"/>
                </a:lnTo>
                <a:lnTo>
                  <a:pt x="976164" y="1746387"/>
                </a:lnTo>
                <a:lnTo>
                  <a:pt x="979782" y="1728749"/>
                </a:lnTo>
                <a:lnTo>
                  <a:pt x="975107" y="1718914"/>
                </a:lnTo>
                <a:lnTo>
                  <a:pt x="961893" y="1710542"/>
                </a:lnTo>
                <a:lnTo>
                  <a:pt x="1113775" y="1627187"/>
                </a:lnTo>
                <a:lnTo>
                  <a:pt x="1182014" y="1541149"/>
                </a:lnTo>
                <a:lnTo>
                  <a:pt x="1182462" y="1399999"/>
                </a:lnTo>
                <a:lnTo>
                  <a:pt x="1130968" y="1151310"/>
                </a:lnTo>
                <a:lnTo>
                  <a:pt x="1174714" y="1151310"/>
                </a:lnTo>
                <a:lnTo>
                  <a:pt x="1171568" y="1102661"/>
                </a:lnTo>
                <a:lnTo>
                  <a:pt x="1154374" y="997843"/>
                </a:lnTo>
                <a:lnTo>
                  <a:pt x="1148849" y="969886"/>
                </a:lnTo>
                <a:lnTo>
                  <a:pt x="1149175" y="949729"/>
                </a:lnTo>
                <a:lnTo>
                  <a:pt x="1149417" y="949073"/>
                </a:lnTo>
                <a:lnTo>
                  <a:pt x="151985" y="949073"/>
                </a:lnTo>
                <a:lnTo>
                  <a:pt x="136050" y="943221"/>
                </a:lnTo>
                <a:lnTo>
                  <a:pt x="124919" y="905039"/>
                </a:lnTo>
                <a:lnTo>
                  <a:pt x="115247" y="881610"/>
                </a:lnTo>
                <a:lnTo>
                  <a:pt x="101671" y="863300"/>
                </a:lnTo>
                <a:lnTo>
                  <a:pt x="78824" y="840478"/>
                </a:lnTo>
                <a:lnTo>
                  <a:pt x="76243" y="783336"/>
                </a:lnTo>
                <a:lnTo>
                  <a:pt x="82564" y="758871"/>
                </a:lnTo>
                <a:lnTo>
                  <a:pt x="1247745" y="758871"/>
                </a:lnTo>
                <a:lnTo>
                  <a:pt x="1232569" y="747979"/>
                </a:lnTo>
                <a:lnTo>
                  <a:pt x="218313" y="747979"/>
                </a:lnTo>
                <a:lnTo>
                  <a:pt x="181567" y="732540"/>
                </a:lnTo>
                <a:lnTo>
                  <a:pt x="61288" y="685270"/>
                </a:lnTo>
                <a:close/>
              </a:path>
              <a:path w="1259205" h="1893570">
                <a:moveTo>
                  <a:pt x="1174714" y="1151310"/>
                </a:moveTo>
                <a:lnTo>
                  <a:pt x="1130968" y="1151310"/>
                </a:lnTo>
                <a:lnTo>
                  <a:pt x="1162059" y="1165007"/>
                </a:lnTo>
                <a:lnTo>
                  <a:pt x="1174861" y="1153587"/>
                </a:lnTo>
                <a:lnTo>
                  <a:pt x="1174714" y="1151310"/>
                </a:lnTo>
                <a:close/>
              </a:path>
              <a:path w="1259205" h="1893570">
                <a:moveTo>
                  <a:pt x="1247745" y="758871"/>
                </a:moveTo>
                <a:lnTo>
                  <a:pt x="82564" y="758871"/>
                </a:lnTo>
                <a:lnTo>
                  <a:pt x="104248" y="762203"/>
                </a:lnTo>
                <a:lnTo>
                  <a:pt x="147759" y="788458"/>
                </a:lnTo>
                <a:lnTo>
                  <a:pt x="155461" y="823068"/>
                </a:lnTo>
                <a:lnTo>
                  <a:pt x="160602" y="840971"/>
                </a:lnTo>
                <a:lnTo>
                  <a:pt x="165501" y="847900"/>
                </a:lnTo>
                <a:lnTo>
                  <a:pt x="172474" y="849583"/>
                </a:lnTo>
                <a:lnTo>
                  <a:pt x="166782" y="911033"/>
                </a:lnTo>
                <a:lnTo>
                  <a:pt x="161091" y="941270"/>
                </a:lnTo>
                <a:lnTo>
                  <a:pt x="151985" y="949073"/>
                </a:lnTo>
                <a:lnTo>
                  <a:pt x="1149417" y="949073"/>
                </a:lnTo>
                <a:lnTo>
                  <a:pt x="1156350" y="930216"/>
                </a:lnTo>
                <a:lnTo>
                  <a:pt x="1069843" y="930216"/>
                </a:lnTo>
                <a:lnTo>
                  <a:pt x="1062609" y="913556"/>
                </a:lnTo>
                <a:lnTo>
                  <a:pt x="1060740" y="899333"/>
                </a:lnTo>
                <a:lnTo>
                  <a:pt x="1064724" y="879742"/>
                </a:lnTo>
                <a:lnTo>
                  <a:pt x="1075050" y="846980"/>
                </a:lnTo>
                <a:lnTo>
                  <a:pt x="1086181" y="796829"/>
                </a:lnTo>
                <a:lnTo>
                  <a:pt x="1095853" y="772526"/>
                </a:lnTo>
                <a:lnTo>
                  <a:pt x="1109429" y="767245"/>
                </a:lnTo>
                <a:lnTo>
                  <a:pt x="1258988" y="767245"/>
                </a:lnTo>
                <a:lnTo>
                  <a:pt x="1259073" y="767000"/>
                </a:lnTo>
                <a:lnTo>
                  <a:pt x="1247745" y="758871"/>
                </a:lnTo>
                <a:close/>
              </a:path>
              <a:path w="1259205" h="1893570">
                <a:moveTo>
                  <a:pt x="1258988" y="767245"/>
                </a:moveTo>
                <a:lnTo>
                  <a:pt x="1109429" y="767245"/>
                </a:lnTo>
                <a:lnTo>
                  <a:pt x="1132276" y="774158"/>
                </a:lnTo>
                <a:lnTo>
                  <a:pt x="1139995" y="785675"/>
                </a:lnTo>
                <a:lnTo>
                  <a:pt x="1140399" y="798048"/>
                </a:lnTo>
                <a:lnTo>
                  <a:pt x="1131539" y="818958"/>
                </a:lnTo>
                <a:lnTo>
                  <a:pt x="1111461" y="856086"/>
                </a:lnTo>
                <a:lnTo>
                  <a:pt x="1069843" y="930216"/>
                </a:lnTo>
                <a:lnTo>
                  <a:pt x="1156350" y="930216"/>
                </a:lnTo>
                <a:lnTo>
                  <a:pt x="1157305" y="927620"/>
                </a:lnTo>
                <a:lnTo>
                  <a:pt x="1175189" y="893805"/>
                </a:lnTo>
                <a:lnTo>
                  <a:pt x="1242980" y="813333"/>
                </a:lnTo>
                <a:lnTo>
                  <a:pt x="1258988" y="767245"/>
                </a:lnTo>
                <a:close/>
              </a:path>
              <a:path w="1259205" h="1893570">
                <a:moveTo>
                  <a:pt x="614332" y="0"/>
                </a:moveTo>
                <a:lnTo>
                  <a:pt x="576657" y="12964"/>
                </a:lnTo>
                <a:lnTo>
                  <a:pt x="519717" y="51046"/>
                </a:lnTo>
                <a:lnTo>
                  <a:pt x="493707" y="235729"/>
                </a:lnTo>
                <a:lnTo>
                  <a:pt x="383162" y="274987"/>
                </a:lnTo>
                <a:lnTo>
                  <a:pt x="321386" y="305955"/>
                </a:lnTo>
                <a:lnTo>
                  <a:pt x="285944" y="344727"/>
                </a:lnTo>
                <a:lnTo>
                  <a:pt x="254401" y="407395"/>
                </a:lnTo>
                <a:lnTo>
                  <a:pt x="169664" y="426255"/>
                </a:lnTo>
                <a:lnTo>
                  <a:pt x="132477" y="441212"/>
                </a:lnTo>
                <a:lnTo>
                  <a:pt x="134792" y="460069"/>
                </a:lnTo>
                <a:lnTo>
                  <a:pt x="168562" y="490631"/>
                </a:lnTo>
                <a:lnTo>
                  <a:pt x="120650" y="515707"/>
                </a:lnTo>
                <a:lnTo>
                  <a:pt x="107119" y="535174"/>
                </a:lnTo>
                <a:lnTo>
                  <a:pt x="130164" y="559030"/>
                </a:lnTo>
                <a:lnTo>
                  <a:pt x="191981" y="597273"/>
                </a:lnTo>
                <a:lnTo>
                  <a:pt x="222543" y="693026"/>
                </a:lnTo>
                <a:lnTo>
                  <a:pt x="231646" y="739035"/>
                </a:lnTo>
                <a:lnTo>
                  <a:pt x="218313" y="747979"/>
                </a:lnTo>
                <a:lnTo>
                  <a:pt x="1232569" y="747979"/>
                </a:lnTo>
                <a:lnTo>
                  <a:pt x="1229178" y="745545"/>
                </a:lnTo>
                <a:lnTo>
                  <a:pt x="1011321" y="745545"/>
                </a:lnTo>
                <a:lnTo>
                  <a:pt x="993965" y="686367"/>
                </a:lnTo>
                <a:lnTo>
                  <a:pt x="989534" y="652551"/>
                </a:lnTo>
                <a:lnTo>
                  <a:pt x="999248" y="631415"/>
                </a:lnTo>
                <a:lnTo>
                  <a:pt x="1024326" y="610277"/>
                </a:lnTo>
                <a:lnTo>
                  <a:pt x="1089193" y="570327"/>
                </a:lnTo>
                <a:lnTo>
                  <a:pt x="1114068" y="544275"/>
                </a:lnTo>
                <a:lnTo>
                  <a:pt x="1101875" y="520663"/>
                </a:lnTo>
                <a:lnTo>
                  <a:pt x="1055543" y="488027"/>
                </a:lnTo>
                <a:lnTo>
                  <a:pt x="1076432" y="438490"/>
                </a:lnTo>
                <a:lnTo>
                  <a:pt x="1076350" y="413578"/>
                </a:lnTo>
                <a:lnTo>
                  <a:pt x="1054761" y="407395"/>
                </a:lnTo>
                <a:lnTo>
                  <a:pt x="987915" y="407395"/>
                </a:lnTo>
                <a:lnTo>
                  <a:pt x="897404" y="312496"/>
                </a:lnTo>
                <a:lnTo>
                  <a:pt x="839325" y="262710"/>
                </a:lnTo>
                <a:lnTo>
                  <a:pt x="788562" y="241699"/>
                </a:lnTo>
                <a:lnTo>
                  <a:pt x="719996" y="233125"/>
                </a:lnTo>
                <a:lnTo>
                  <a:pt x="699193" y="48442"/>
                </a:lnTo>
                <a:lnTo>
                  <a:pt x="649569" y="11907"/>
                </a:lnTo>
                <a:lnTo>
                  <a:pt x="614332" y="0"/>
                </a:lnTo>
                <a:close/>
              </a:path>
              <a:path w="1259205" h="1893570">
                <a:moveTo>
                  <a:pt x="1065816" y="698355"/>
                </a:moveTo>
                <a:lnTo>
                  <a:pt x="1039603" y="699700"/>
                </a:lnTo>
                <a:lnTo>
                  <a:pt x="1024608" y="714210"/>
                </a:lnTo>
                <a:lnTo>
                  <a:pt x="1011321" y="745545"/>
                </a:lnTo>
                <a:lnTo>
                  <a:pt x="1229178" y="745545"/>
                </a:lnTo>
                <a:lnTo>
                  <a:pt x="1217616" y="737248"/>
                </a:lnTo>
                <a:lnTo>
                  <a:pt x="1112756" y="706518"/>
                </a:lnTo>
                <a:lnTo>
                  <a:pt x="1065816" y="698355"/>
                </a:lnTo>
                <a:close/>
              </a:path>
              <a:path w="1259205" h="1893570">
                <a:moveTo>
                  <a:pt x="1048958" y="405733"/>
                </a:moveTo>
                <a:lnTo>
                  <a:pt x="987915" y="407395"/>
                </a:lnTo>
                <a:lnTo>
                  <a:pt x="1054761" y="407395"/>
                </a:lnTo>
                <a:lnTo>
                  <a:pt x="1048958" y="405733"/>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4" name="object 3"/>
          <p:cNvSpPr/>
          <p:nvPr/>
        </p:nvSpPr>
        <p:spPr>
          <a:xfrm>
            <a:off x="3862984" y="491736"/>
            <a:ext cx="1246505" cy="1758950"/>
          </a:xfrm>
          <a:custGeom>
            <a:avLst/>
            <a:gdLst/>
            <a:ahLst/>
            <a:cxnLst/>
            <a:rect l="l" t="t" r="r" b="b"/>
            <a:pathLst>
              <a:path w="1246504" h="1758950">
                <a:moveTo>
                  <a:pt x="453594" y="1148"/>
                </a:moveTo>
                <a:lnTo>
                  <a:pt x="423615" y="3786"/>
                </a:lnTo>
                <a:lnTo>
                  <a:pt x="397622" y="13227"/>
                </a:lnTo>
                <a:lnTo>
                  <a:pt x="384407" y="33604"/>
                </a:lnTo>
                <a:lnTo>
                  <a:pt x="384912" y="44590"/>
                </a:lnTo>
                <a:lnTo>
                  <a:pt x="388792" y="55048"/>
                </a:lnTo>
                <a:lnTo>
                  <a:pt x="394733" y="65000"/>
                </a:lnTo>
                <a:lnTo>
                  <a:pt x="401425" y="74472"/>
                </a:lnTo>
                <a:lnTo>
                  <a:pt x="426659" y="117271"/>
                </a:lnTo>
                <a:lnTo>
                  <a:pt x="444178" y="163758"/>
                </a:lnTo>
                <a:lnTo>
                  <a:pt x="453825" y="212547"/>
                </a:lnTo>
                <a:lnTo>
                  <a:pt x="455441" y="262255"/>
                </a:lnTo>
                <a:lnTo>
                  <a:pt x="448869" y="311497"/>
                </a:lnTo>
                <a:lnTo>
                  <a:pt x="433950" y="358889"/>
                </a:lnTo>
                <a:lnTo>
                  <a:pt x="410762" y="403980"/>
                </a:lnTo>
                <a:lnTo>
                  <a:pt x="381586" y="445102"/>
                </a:lnTo>
                <a:lnTo>
                  <a:pt x="347846" y="483184"/>
                </a:lnTo>
                <a:lnTo>
                  <a:pt x="310966" y="519155"/>
                </a:lnTo>
                <a:lnTo>
                  <a:pt x="272370" y="553944"/>
                </a:lnTo>
                <a:lnTo>
                  <a:pt x="233481" y="588482"/>
                </a:lnTo>
                <a:lnTo>
                  <a:pt x="195723" y="623697"/>
                </a:lnTo>
                <a:lnTo>
                  <a:pt x="160118" y="660750"/>
                </a:lnTo>
                <a:lnTo>
                  <a:pt x="126992" y="700140"/>
                </a:lnTo>
                <a:lnTo>
                  <a:pt x="96773" y="741737"/>
                </a:lnTo>
                <a:lnTo>
                  <a:pt x="69891" y="785409"/>
                </a:lnTo>
                <a:lnTo>
                  <a:pt x="46775" y="831026"/>
                </a:lnTo>
                <a:lnTo>
                  <a:pt x="27853" y="878456"/>
                </a:lnTo>
                <a:lnTo>
                  <a:pt x="13554" y="927569"/>
                </a:lnTo>
                <a:lnTo>
                  <a:pt x="4760" y="974417"/>
                </a:lnTo>
                <a:lnTo>
                  <a:pt x="309" y="1021791"/>
                </a:lnTo>
                <a:lnTo>
                  <a:pt x="0" y="1069406"/>
                </a:lnTo>
                <a:lnTo>
                  <a:pt x="3626" y="1116982"/>
                </a:lnTo>
                <a:lnTo>
                  <a:pt x="10985" y="1164236"/>
                </a:lnTo>
                <a:lnTo>
                  <a:pt x="21873" y="1210885"/>
                </a:lnTo>
                <a:lnTo>
                  <a:pt x="36086" y="1256648"/>
                </a:lnTo>
                <a:lnTo>
                  <a:pt x="53420" y="1301242"/>
                </a:lnTo>
                <a:lnTo>
                  <a:pt x="73609" y="1344480"/>
                </a:lnTo>
                <a:lnTo>
                  <a:pt x="96374" y="1386362"/>
                </a:lnTo>
                <a:lnTo>
                  <a:pt x="121501" y="1426895"/>
                </a:lnTo>
                <a:lnTo>
                  <a:pt x="148778" y="1466086"/>
                </a:lnTo>
                <a:lnTo>
                  <a:pt x="177990" y="1503943"/>
                </a:lnTo>
                <a:lnTo>
                  <a:pt x="208925" y="1540473"/>
                </a:lnTo>
                <a:lnTo>
                  <a:pt x="241369" y="1575685"/>
                </a:lnTo>
                <a:lnTo>
                  <a:pt x="275111" y="1609585"/>
                </a:lnTo>
                <a:lnTo>
                  <a:pt x="283471" y="1617775"/>
                </a:lnTo>
                <a:lnTo>
                  <a:pt x="291465" y="1626322"/>
                </a:lnTo>
                <a:lnTo>
                  <a:pt x="298549" y="1635504"/>
                </a:lnTo>
                <a:lnTo>
                  <a:pt x="304181" y="1645602"/>
                </a:lnTo>
                <a:lnTo>
                  <a:pt x="307379" y="1654345"/>
                </a:lnTo>
                <a:lnTo>
                  <a:pt x="309915" y="1663336"/>
                </a:lnTo>
                <a:lnTo>
                  <a:pt x="312518" y="1672296"/>
                </a:lnTo>
                <a:lnTo>
                  <a:pt x="344521" y="1709670"/>
                </a:lnTo>
                <a:lnTo>
                  <a:pt x="384204" y="1725269"/>
                </a:lnTo>
                <a:lnTo>
                  <a:pt x="430676" y="1737222"/>
                </a:lnTo>
                <a:lnTo>
                  <a:pt x="477745" y="1746526"/>
                </a:lnTo>
                <a:lnTo>
                  <a:pt x="525262" y="1753180"/>
                </a:lnTo>
                <a:lnTo>
                  <a:pt x="573079" y="1757185"/>
                </a:lnTo>
                <a:lnTo>
                  <a:pt x="621046" y="1758540"/>
                </a:lnTo>
                <a:lnTo>
                  <a:pt x="669015" y="1757246"/>
                </a:lnTo>
                <a:lnTo>
                  <a:pt x="716836" y="1753302"/>
                </a:lnTo>
                <a:lnTo>
                  <a:pt x="764361" y="1746709"/>
                </a:lnTo>
                <a:lnTo>
                  <a:pt x="811441" y="1737466"/>
                </a:lnTo>
                <a:lnTo>
                  <a:pt x="857927" y="1725574"/>
                </a:lnTo>
                <a:lnTo>
                  <a:pt x="898286" y="1709656"/>
                </a:lnTo>
                <a:lnTo>
                  <a:pt x="927053" y="1680222"/>
                </a:lnTo>
                <a:lnTo>
                  <a:pt x="935254" y="1652628"/>
                </a:lnTo>
                <a:lnTo>
                  <a:pt x="938381" y="1643557"/>
                </a:lnTo>
                <a:lnTo>
                  <a:pt x="944226" y="1632817"/>
                </a:lnTo>
                <a:lnTo>
                  <a:pt x="951729" y="1623101"/>
                </a:lnTo>
                <a:lnTo>
                  <a:pt x="960269" y="1614104"/>
                </a:lnTo>
                <a:lnTo>
                  <a:pt x="969229" y="1605521"/>
                </a:lnTo>
                <a:lnTo>
                  <a:pt x="1005046" y="1570339"/>
                </a:lnTo>
                <a:lnTo>
                  <a:pt x="1039576" y="1533590"/>
                </a:lnTo>
                <a:lnTo>
                  <a:pt x="1072507" y="1495314"/>
                </a:lnTo>
                <a:lnTo>
                  <a:pt x="1103532" y="1455554"/>
                </a:lnTo>
                <a:lnTo>
                  <a:pt x="1132338" y="1414350"/>
                </a:lnTo>
                <a:lnTo>
                  <a:pt x="1158618" y="1371744"/>
                </a:lnTo>
                <a:lnTo>
                  <a:pt x="1182060" y="1327779"/>
                </a:lnTo>
                <a:lnTo>
                  <a:pt x="1202356" y="1282496"/>
                </a:lnTo>
                <a:lnTo>
                  <a:pt x="1219195" y="1235935"/>
                </a:lnTo>
                <a:lnTo>
                  <a:pt x="1232267" y="1188140"/>
                </a:lnTo>
                <a:lnTo>
                  <a:pt x="1241263" y="1139151"/>
                </a:lnTo>
                <a:lnTo>
                  <a:pt x="1245726" y="1090802"/>
                </a:lnTo>
                <a:lnTo>
                  <a:pt x="1245889" y="1042393"/>
                </a:lnTo>
                <a:lnTo>
                  <a:pt x="1241915" y="994178"/>
                </a:lnTo>
                <a:lnTo>
                  <a:pt x="1233968" y="946411"/>
                </a:lnTo>
                <a:lnTo>
                  <a:pt x="1222211" y="899346"/>
                </a:lnTo>
                <a:lnTo>
                  <a:pt x="1206808" y="853236"/>
                </a:lnTo>
                <a:lnTo>
                  <a:pt x="1187922" y="808336"/>
                </a:lnTo>
                <a:lnTo>
                  <a:pt x="1165716" y="764900"/>
                </a:lnTo>
                <a:lnTo>
                  <a:pt x="1140354" y="723182"/>
                </a:lnTo>
                <a:lnTo>
                  <a:pt x="1112000" y="683434"/>
                </a:lnTo>
                <a:lnTo>
                  <a:pt x="1080816" y="645912"/>
                </a:lnTo>
                <a:lnTo>
                  <a:pt x="1046966" y="610870"/>
                </a:lnTo>
                <a:lnTo>
                  <a:pt x="1007453" y="575124"/>
                </a:lnTo>
                <a:lnTo>
                  <a:pt x="966861" y="540369"/>
                </a:lnTo>
                <a:lnTo>
                  <a:pt x="927127" y="504931"/>
                </a:lnTo>
                <a:lnTo>
                  <a:pt x="890187" y="467139"/>
                </a:lnTo>
                <a:lnTo>
                  <a:pt x="857977" y="425323"/>
                </a:lnTo>
                <a:lnTo>
                  <a:pt x="835950" y="385331"/>
                </a:lnTo>
                <a:lnTo>
                  <a:pt x="820227" y="342591"/>
                </a:lnTo>
                <a:lnTo>
                  <a:pt x="810743" y="298003"/>
                </a:lnTo>
                <a:lnTo>
                  <a:pt x="807428" y="252471"/>
                </a:lnTo>
                <a:lnTo>
                  <a:pt x="810216" y="206895"/>
                </a:lnTo>
                <a:lnTo>
                  <a:pt x="819039" y="162179"/>
                </a:lnTo>
                <a:lnTo>
                  <a:pt x="835747" y="114701"/>
                </a:lnTo>
                <a:lnTo>
                  <a:pt x="863800" y="69788"/>
                </a:lnTo>
                <a:lnTo>
                  <a:pt x="874255" y="53643"/>
                </a:lnTo>
                <a:lnTo>
                  <a:pt x="841653" y="5876"/>
                </a:lnTo>
                <a:lnTo>
                  <a:pt x="748716" y="1181"/>
                </a:lnTo>
                <a:lnTo>
                  <a:pt x="478768" y="1181"/>
                </a:lnTo>
                <a:lnTo>
                  <a:pt x="453594" y="1148"/>
                </a:lnTo>
                <a:close/>
              </a:path>
              <a:path w="1246504" h="1758950">
                <a:moveTo>
                  <a:pt x="674729" y="0"/>
                </a:moveTo>
                <a:lnTo>
                  <a:pt x="612702" y="1104"/>
                </a:lnTo>
                <a:lnTo>
                  <a:pt x="478768" y="1181"/>
                </a:lnTo>
                <a:lnTo>
                  <a:pt x="748716" y="1181"/>
                </a:lnTo>
                <a:lnTo>
                  <a:pt x="674729" y="0"/>
                </a:lnTo>
                <a:close/>
              </a:path>
            </a:pathLst>
          </a:custGeom>
          <a:solidFill>
            <a:srgbClr val="231F20"/>
          </a:solidFill>
        </p:spPr>
        <p:txBody>
          <a:bodyPr wrap="square" lIns="0" tIns="0" rIns="0" bIns="0" rtlCol="0"/>
          <a:lstStyle/>
          <a:p>
            <a:endParaRPr/>
          </a:p>
        </p:txBody>
      </p:sp>
      <p:sp>
        <p:nvSpPr>
          <p:cNvPr id="5" name="object 2"/>
          <p:cNvSpPr/>
          <p:nvPr/>
        </p:nvSpPr>
        <p:spPr>
          <a:xfrm>
            <a:off x="7071960" y="471553"/>
            <a:ext cx="1080135" cy="1755139"/>
          </a:xfrm>
          <a:custGeom>
            <a:avLst/>
            <a:gdLst/>
            <a:ahLst/>
            <a:cxnLst/>
            <a:rect l="l" t="t" r="r" b="b"/>
            <a:pathLst>
              <a:path w="1080134" h="1755139">
                <a:moveTo>
                  <a:pt x="158929" y="379427"/>
                </a:moveTo>
                <a:lnTo>
                  <a:pt x="122392" y="382051"/>
                </a:lnTo>
                <a:lnTo>
                  <a:pt x="92938" y="389989"/>
                </a:lnTo>
                <a:lnTo>
                  <a:pt x="80839" y="394563"/>
                </a:lnTo>
                <a:lnTo>
                  <a:pt x="0" y="476558"/>
                </a:lnTo>
                <a:lnTo>
                  <a:pt x="795" y="575904"/>
                </a:lnTo>
                <a:lnTo>
                  <a:pt x="35946" y="659665"/>
                </a:lnTo>
                <a:lnTo>
                  <a:pt x="58169" y="694905"/>
                </a:lnTo>
                <a:lnTo>
                  <a:pt x="52947" y="1057307"/>
                </a:lnTo>
                <a:lnTo>
                  <a:pt x="135381" y="1381283"/>
                </a:lnTo>
                <a:lnTo>
                  <a:pt x="235875" y="1614238"/>
                </a:lnTo>
                <a:lnTo>
                  <a:pt x="284839" y="1703577"/>
                </a:lnTo>
                <a:lnTo>
                  <a:pt x="295081" y="1720312"/>
                </a:lnTo>
                <a:lnTo>
                  <a:pt x="297355" y="1736870"/>
                </a:lnTo>
                <a:lnTo>
                  <a:pt x="295733" y="1749533"/>
                </a:lnTo>
                <a:lnTo>
                  <a:pt x="294288" y="1754580"/>
                </a:lnTo>
                <a:lnTo>
                  <a:pt x="777840" y="1754580"/>
                </a:lnTo>
                <a:lnTo>
                  <a:pt x="771464" y="1735925"/>
                </a:lnTo>
                <a:lnTo>
                  <a:pt x="772173" y="1724354"/>
                </a:lnTo>
                <a:lnTo>
                  <a:pt x="775715" y="1718451"/>
                </a:lnTo>
                <a:lnTo>
                  <a:pt x="777840" y="1716798"/>
                </a:lnTo>
                <a:lnTo>
                  <a:pt x="944952" y="1313019"/>
                </a:lnTo>
                <a:lnTo>
                  <a:pt x="1006875" y="1019561"/>
                </a:lnTo>
                <a:lnTo>
                  <a:pt x="1010005" y="840499"/>
                </a:lnTo>
                <a:lnTo>
                  <a:pt x="1000738" y="779906"/>
                </a:lnTo>
                <a:lnTo>
                  <a:pt x="1018830" y="749979"/>
                </a:lnTo>
                <a:lnTo>
                  <a:pt x="1023639" y="724655"/>
                </a:lnTo>
                <a:lnTo>
                  <a:pt x="1021719" y="707122"/>
                </a:lnTo>
                <a:lnTo>
                  <a:pt x="1019623" y="700569"/>
                </a:lnTo>
                <a:lnTo>
                  <a:pt x="1014930" y="682064"/>
                </a:lnTo>
                <a:lnTo>
                  <a:pt x="1017497" y="661612"/>
                </a:lnTo>
                <a:lnTo>
                  <a:pt x="1022543" y="645055"/>
                </a:lnTo>
                <a:lnTo>
                  <a:pt x="1025287" y="638237"/>
                </a:lnTo>
                <a:lnTo>
                  <a:pt x="1044492" y="602347"/>
                </a:lnTo>
                <a:lnTo>
                  <a:pt x="947842" y="602347"/>
                </a:lnTo>
                <a:lnTo>
                  <a:pt x="933411" y="554680"/>
                </a:lnTo>
                <a:lnTo>
                  <a:pt x="914551" y="514276"/>
                </a:lnTo>
                <a:lnTo>
                  <a:pt x="898170" y="486268"/>
                </a:lnTo>
                <a:lnTo>
                  <a:pt x="891175" y="475792"/>
                </a:lnTo>
                <a:lnTo>
                  <a:pt x="903304" y="443534"/>
                </a:lnTo>
                <a:lnTo>
                  <a:pt x="924465" y="425971"/>
                </a:lnTo>
                <a:lnTo>
                  <a:pt x="944564" y="418679"/>
                </a:lnTo>
                <a:lnTo>
                  <a:pt x="953507" y="417232"/>
                </a:lnTo>
                <a:lnTo>
                  <a:pt x="1068092" y="417232"/>
                </a:lnTo>
                <a:lnTo>
                  <a:pt x="1052859" y="390791"/>
                </a:lnTo>
                <a:lnTo>
                  <a:pt x="192281" y="390791"/>
                </a:lnTo>
                <a:lnTo>
                  <a:pt x="158929" y="379427"/>
                </a:lnTo>
                <a:close/>
              </a:path>
              <a:path w="1080134" h="1755139">
                <a:moveTo>
                  <a:pt x="1068092" y="417232"/>
                </a:moveTo>
                <a:lnTo>
                  <a:pt x="953507" y="417232"/>
                </a:lnTo>
                <a:lnTo>
                  <a:pt x="993266" y="440579"/>
                </a:lnTo>
                <a:lnTo>
                  <a:pt x="986803" y="504832"/>
                </a:lnTo>
                <a:lnTo>
                  <a:pt x="962276" y="571564"/>
                </a:lnTo>
                <a:lnTo>
                  <a:pt x="947842" y="602347"/>
                </a:lnTo>
                <a:lnTo>
                  <a:pt x="1044492" y="602347"/>
                </a:lnTo>
                <a:lnTo>
                  <a:pt x="1056954" y="579059"/>
                </a:lnTo>
                <a:lnTo>
                  <a:pt x="1073215" y="513330"/>
                </a:lnTo>
                <a:lnTo>
                  <a:pt x="1079206" y="459997"/>
                </a:lnTo>
                <a:lnTo>
                  <a:pt x="1080062" y="438009"/>
                </a:lnTo>
                <a:lnTo>
                  <a:pt x="1068092" y="417232"/>
                </a:lnTo>
                <a:close/>
              </a:path>
              <a:path w="1080134" h="1755139">
                <a:moveTo>
                  <a:pt x="665898" y="0"/>
                </a:moveTo>
                <a:lnTo>
                  <a:pt x="523550" y="8529"/>
                </a:lnTo>
                <a:lnTo>
                  <a:pt x="378013" y="32995"/>
                </a:lnTo>
                <a:lnTo>
                  <a:pt x="311280" y="47014"/>
                </a:lnTo>
                <a:lnTo>
                  <a:pt x="249890" y="73631"/>
                </a:lnTo>
                <a:lnTo>
                  <a:pt x="222026" y="126165"/>
                </a:lnTo>
                <a:lnTo>
                  <a:pt x="224387" y="135787"/>
                </a:lnTo>
                <a:lnTo>
                  <a:pt x="193428" y="181858"/>
                </a:lnTo>
                <a:lnTo>
                  <a:pt x="193461" y="222439"/>
                </a:lnTo>
                <a:lnTo>
                  <a:pt x="206597" y="251334"/>
                </a:lnTo>
                <a:lnTo>
                  <a:pt x="214951" y="262343"/>
                </a:lnTo>
                <a:lnTo>
                  <a:pt x="226550" y="303131"/>
                </a:lnTo>
                <a:lnTo>
                  <a:pt x="217075" y="344983"/>
                </a:lnTo>
                <a:lnTo>
                  <a:pt x="200870" y="377627"/>
                </a:lnTo>
                <a:lnTo>
                  <a:pt x="192281" y="390791"/>
                </a:lnTo>
                <a:lnTo>
                  <a:pt x="1052859" y="390791"/>
                </a:lnTo>
                <a:lnTo>
                  <a:pt x="1030039" y="351180"/>
                </a:lnTo>
                <a:lnTo>
                  <a:pt x="971292" y="321224"/>
                </a:lnTo>
                <a:lnTo>
                  <a:pt x="815651" y="321224"/>
                </a:lnTo>
                <a:lnTo>
                  <a:pt x="792245" y="297996"/>
                </a:lnTo>
                <a:lnTo>
                  <a:pt x="794695" y="270166"/>
                </a:lnTo>
                <a:lnTo>
                  <a:pt x="800510" y="256679"/>
                </a:lnTo>
                <a:lnTo>
                  <a:pt x="824561" y="235134"/>
                </a:lnTo>
                <a:lnTo>
                  <a:pt x="831437" y="206150"/>
                </a:lnTo>
                <a:lnTo>
                  <a:pt x="829460" y="180707"/>
                </a:lnTo>
                <a:lnTo>
                  <a:pt x="826951" y="169785"/>
                </a:lnTo>
                <a:lnTo>
                  <a:pt x="853392" y="139559"/>
                </a:lnTo>
                <a:lnTo>
                  <a:pt x="846579" y="68850"/>
                </a:lnTo>
                <a:lnTo>
                  <a:pt x="800273" y="38513"/>
                </a:lnTo>
                <a:lnTo>
                  <a:pt x="760789" y="33794"/>
                </a:lnTo>
                <a:lnTo>
                  <a:pt x="723065" y="33794"/>
                </a:lnTo>
                <a:lnTo>
                  <a:pt x="665898" y="0"/>
                </a:lnTo>
                <a:close/>
              </a:path>
              <a:path w="1080134" h="1755139">
                <a:moveTo>
                  <a:pt x="910866" y="316357"/>
                </a:moveTo>
                <a:lnTo>
                  <a:pt x="887403" y="320903"/>
                </a:lnTo>
                <a:lnTo>
                  <a:pt x="815651" y="321224"/>
                </a:lnTo>
                <a:lnTo>
                  <a:pt x="971292" y="321224"/>
                </a:lnTo>
                <a:lnTo>
                  <a:pt x="966026" y="318539"/>
                </a:lnTo>
                <a:lnTo>
                  <a:pt x="910866" y="316357"/>
                </a:lnTo>
                <a:close/>
              </a:path>
              <a:path w="1080134" h="1755139">
                <a:moveTo>
                  <a:pt x="747945" y="32258"/>
                </a:moveTo>
                <a:lnTo>
                  <a:pt x="723065" y="33794"/>
                </a:lnTo>
                <a:lnTo>
                  <a:pt x="760789" y="33794"/>
                </a:lnTo>
                <a:lnTo>
                  <a:pt x="747945" y="32258"/>
                </a:lnTo>
                <a:close/>
              </a:path>
            </a:pathLst>
          </a:custGeom>
          <a:solidFill>
            <a:srgbClr val="231F20"/>
          </a:solidFill>
        </p:spPr>
        <p:txBody>
          <a:bodyPr wrap="square" lIns="0" tIns="0" rIns="0" bIns="0" rtlCol="0"/>
          <a:lstStyle/>
          <a:p>
            <a:endParaRPr/>
          </a:p>
        </p:txBody>
      </p:sp>
      <p:sp>
        <p:nvSpPr>
          <p:cNvPr id="6" name="object 4"/>
          <p:cNvSpPr/>
          <p:nvPr/>
        </p:nvSpPr>
        <p:spPr>
          <a:xfrm>
            <a:off x="8470" y="1816274"/>
            <a:ext cx="9125439" cy="133658"/>
          </a:xfrm>
          <a:custGeom>
            <a:avLst/>
            <a:gdLst/>
            <a:ahLst/>
            <a:cxnLst/>
            <a:rect l="l" t="t" r="r" b="b"/>
            <a:pathLst>
              <a:path w="10050145" h="125730">
                <a:moveTo>
                  <a:pt x="10049929" y="0"/>
                </a:moveTo>
                <a:lnTo>
                  <a:pt x="10049929" y="125209"/>
                </a:lnTo>
                <a:lnTo>
                  <a:pt x="0" y="125209"/>
                </a:lnTo>
                <a:lnTo>
                  <a:pt x="0" y="0"/>
                </a:lnTo>
                <a:lnTo>
                  <a:pt x="10049929" y="0"/>
                </a:lnTo>
                <a:close/>
              </a:path>
            </a:pathLst>
          </a:custGeom>
          <a:solidFill>
            <a:srgbClr val="231F20"/>
          </a:solidFill>
        </p:spPr>
        <p:txBody>
          <a:bodyPr wrap="square" lIns="0" tIns="0" rIns="0" bIns="0" rtlCol="0"/>
          <a:lstStyle/>
          <a:p>
            <a:endParaRPr/>
          </a:p>
        </p:txBody>
      </p:sp>
      <p:sp>
        <p:nvSpPr>
          <p:cNvPr id="7" name="object 16"/>
          <p:cNvSpPr txBox="1"/>
          <p:nvPr/>
        </p:nvSpPr>
        <p:spPr>
          <a:xfrm>
            <a:off x="4416131" y="1683853"/>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75" dirty="0">
                <a:solidFill>
                  <a:srgbClr val="FFFFFF"/>
                </a:solidFill>
                <a:latin typeface="Arial"/>
                <a:cs typeface="Arial"/>
              </a:rPr>
              <a:t>5</a:t>
            </a:r>
            <a:endParaRPr sz="2000" dirty="0">
              <a:latin typeface="Arial"/>
              <a:cs typeface="Arial"/>
            </a:endParaRPr>
          </a:p>
        </p:txBody>
      </p:sp>
      <p:sp>
        <p:nvSpPr>
          <p:cNvPr id="8" name="object 15"/>
          <p:cNvSpPr txBox="1"/>
          <p:nvPr/>
        </p:nvSpPr>
        <p:spPr>
          <a:xfrm>
            <a:off x="1258149" y="1709253"/>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75" dirty="0">
                <a:solidFill>
                  <a:srgbClr val="FFFFFF"/>
                </a:solidFill>
                <a:latin typeface="Arial"/>
                <a:cs typeface="Arial"/>
              </a:rPr>
              <a:t>4</a:t>
            </a:r>
            <a:endParaRPr sz="2000" dirty="0">
              <a:latin typeface="Arial"/>
              <a:cs typeface="Arial"/>
            </a:endParaRPr>
          </a:p>
        </p:txBody>
      </p:sp>
      <p:sp>
        <p:nvSpPr>
          <p:cNvPr id="9" name="object 17"/>
          <p:cNvSpPr txBox="1"/>
          <p:nvPr/>
        </p:nvSpPr>
        <p:spPr>
          <a:xfrm>
            <a:off x="7533287" y="1594981"/>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75" dirty="0">
                <a:solidFill>
                  <a:srgbClr val="FFFFFF"/>
                </a:solidFill>
                <a:latin typeface="Arial"/>
                <a:cs typeface="Arial"/>
              </a:rPr>
              <a:t>6</a:t>
            </a:r>
            <a:endParaRPr sz="2000" dirty="0">
              <a:latin typeface="Arial"/>
              <a:cs typeface="Arial"/>
            </a:endParaRPr>
          </a:p>
        </p:txBody>
      </p:sp>
      <p:sp>
        <p:nvSpPr>
          <p:cNvPr id="10" name="object 23"/>
          <p:cNvSpPr/>
          <p:nvPr/>
        </p:nvSpPr>
        <p:spPr>
          <a:xfrm>
            <a:off x="874358" y="2473668"/>
            <a:ext cx="777341" cy="338391"/>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2" name="object 23"/>
          <p:cNvSpPr/>
          <p:nvPr/>
        </p:nvSpPr>
        <p:spPr>
          <a:xfrm>
            <a:off x="1661405" y="2478600"/>
            <a:ext cx="777341" cy="338391"/>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3" name="object 23"/>
          <p:cNvSpPr/>
          <p:nvPr/>
        </p:nvSpPr>
        <p:spPr>
          <a:xfrm>
            <a:off x="95011" y="2497720"/>
            <a:ext cx="777341" cy="338391"/>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4" name="object 32"/>
          <p:cNvSpPr txBox="1"/>
          <p:nvPr/>
        </p:nvSpPr>
        <p:spPr>
          <a:xfrm>
            <a:off x="124959" y="2346280"/>
            <a:ext cx="2416810" cy="1896745"/>
          </a:xfrm>
          <a:prstGeom prst="rect">
            <a:avLst/>
          </a:prstGeom>
        </p:spPr>
        <p:txBody>
          <a:bodyPr vert="horz" wrap="square" lIns="0" tIns="113664" rIns="0" bIns="0" rtlCol="0">
            <a:spAutoFit/>
          </a:bodyPr>
          <a:lstStyle/>
          <a:p>
            <a:pPr marR="76835" algn="ctr">
              <a:spcBef>
                <a:spcPts val="894"/>
              </a:spcBef>
            </a:pPr>
            <a:r>
              <a:rPr sz="2000" b="1" spc="-75" dirty="0">
                <a:solidFill>
                  <a:srgbClr val="FFFFFF"/>
                </a:solidFill>
                <a:latin typeface="Arial"/>
                <a:cs typeface="Arial"/>
              </a:rPr>
              <a:t>2001</a:t>
            </a:r>
            <a:endParaRPr sz="2000" dirty="0">
              <a:solidFill>
                <a:prstClr val="black"/>
              </a:solidFill>
              <a:latin typeface="Arial"/>
              <a:cs typeface="Arial"/>
            </a:endParaRPr>
          </a:p>
          <a:p>
            <a:pPr marL="12700" marR="5080" indent="-635">
              <a:spcBef>
                <a:spcPts val="555"/>
              </a:spcBef>
            </a:pPr>
            <a:r>
              <a:rPr sz="1100" spc="-5" dirty="0">
                <a:solidFill>
                  <a:srgbClr val="231F20"/>
                </a:solidFill>
                <a:latin typeface="Arial"/>
                <a:cs typeface="Arial"/>
              </a:rPr>
              <a:t>Realización del 1er </a:t>
            </a:r>
            <a:r>
              <a:rPr sz="1400" b="1" spc="-25" dirty="0">
                <a:solidFill>
                  <a:srgbClr val="231F20"/>
                </a:solidFill>
                <a:latin typeface="Arial"/>
                <a:cs typeface="Arial"/>
              </a:rPr>
              <a:t>TALLER  </a:t>
            </a:r>
            <a:r>
              <a:rPr sz="1400" b="1" dirty="0">
                <a:solidFill>
                  <a:srgbClr val="231F20"/>
                </a:solidFill>
                <a:latin typeface="Arial"/>
                <a:cs typeface="Arial"/>
              </a:rPr>
              <a:t>INTERNACIONAL </a:t>
            </a:r>
            <a:r>
              <a:rPr sz="1400" b="1" spc="-30" dirty="0">
                <a:solidFill>
                  <a:srgbClr val="231F20"/>
                </a:solidFill>
                <a:latin typeface="Arial"/>
                <a:cs typeface="Arial"/>
              </a:rPr>
              <a:t>PARA </a:t>
            </a:r>
            <a:r>
              <a:rPr sz="1400" b="1" dirty="0">
                <a:solidFill>
                  <a:srgbClr val="231F20"/>
                </a:solidFill>
                <a:latin typeface="Arial"/>
                <a:cs typeface="Arial"/>
              </a:rPr>
              <a:t>LA  SUSTITUCIÓN </a:t>
            </a:r>
            <a:r>
              <a:rPr sz="1400" b="1" spc="-5" dirty="0">
                <a:solidFill>
                  <a:srgbClr val="231F20"/>
                </a:solidFill>
                <a:latin typeface="Arial"/>
                <a:cs typeface="Arial"/>
              </a:rPr>
              <a:t>DEL </a:t>
            </a:r>
            <a:r>
              <a:rPr sz="1400" b="1" dirty="0">
                <a:solidFill>
                  <a:srgbClr val="231F20"/>
                </a:solidFill>
                <a:latin typeface="Arial"/>
                <a:cs typeface="Arial"/>
              </a:rPr>
              <a:t>PLOMO  Y </a:t>
            </a:r>
            <a:r>
              <a:rPr sz="1400" b="1" spc="-5" dirty="0">
                <a:solidFill>
                  <a:srgbClr val="231F20"/>
                </a:solidFill>
                <a:latin typeface="Arial"/>
                <a:cs typeface="Arial"/>
              </a:rPr>
              <a:t>COMBUSTIBLE </a:t>
            </a:r>
            <a:r>
              <a:rPr sz="1400" b="1" dirty="0">
                <a:solidFill>
                  <a:srgbClr val="231F20"/>
                </a:solidFill>
                <a:latin typeface="Arial"/>
                <a:cs typeface="Arial"/>
              </a:rPr>
              <a:t>EN LA  </a:t>
            </a:r>
            <a:r>
              <a:rPr sz="1400" b="1" spc="-15" dirty="0">
                <a:solidFill>
                  <a:srgbClr val="231F20"/>
                </a:solidFill>
                <a:latin typeface="Arial"/>
                <a:cs typeface="Arial"/>
              </a:rPr>
              <a:t>ALFARERIA </a:t>
            </a:r>
            <a:r>
              <a:rPr sz="1400" b="1" dirty="0">
                <a:solidFill>
                  <a:srgbClr val="231F20"/>
                </a:solidFill>
                <a:latin typeface="Arial"/>
                <a:cs typeface="Arial"/>
              </a:rPr>
              <a:t>TRADICIONAL</a:t>
            </a:r>
            <a:r>
              <a:rPr sz="1400" b="1" spc="-140" dirty="0">
                <a:solidFill>
                  <a:srgbClr val="231F20"/>
                </a:solidFill>
                <a:latin typeface="Arial"/>
                <a:cs typeface="Arial"/>
              </a:rPr>
              <a:t> </a:t>
            </a:r>
            <a:r>
              <a:rPr sz="1400" b="1" dirty="0">
                <a:solidFill>
                  <a:srgbClr val="231F20"/>
                </a:solidFill>
                <a:latin typeface="Arial"/>
                <a:cs typeface="Arial"/>
              </a:rPr>
              <a:t>:</a:t>
            </a:r>
            <a:endParaRPr sz="1400" dirty="0">
              <a:solidFill>
                <a:prstClr val="black"/>
              </a:solidFill>
              <a:latin typeface="Arial"/>
              <a:cs typeface="Arial"/>
            </a:endParaRPr>
          </a:p>
          <a:p>
            <a:pPr marL="12700">
              <a:lnSpc>
                <a:spcPts val="1260"/>
              </a:lnSpc>
            </a:pPr>
            <a:r>
              <a:rPr sz="1100" spc="-5" dirty="0">
                <a:solidFill>
                  <a:srgbClr val="231F20"/>
                </a:solidFill>
                <a:latin typeface="Arial"/>
                <a:cs typeface="Arial"/>
              </a:rPr>
              <a:t>NUEVOS DISEÑOS </a:t>
            </a:r>
            <a:r>
              <a:rPr sz="1100" dirty="0">
                <a:solidFill>
                  <a:srgbClr val="231F20"/>
                </a:solidFill>
                <a:latin typeface="Arial"/>
                <a:cs typeface="Arial"/>
              </a:rPr>
              <a:t>Y</a:t>
            </a:r>
            <a:r>
              <a:rPr sz="1100" spc="-75" dirty="0">
                <a:solidFill>
                  <a:srgbClr val="231F20"/>
                </a:solidFill>
                <a:latin typeface="Arial"/>
                <a:cs typeface="Arial"/>
              </a:rPr>
              <a:t> </a:t>
            </a:r>
            <a:r>
              <a:rPr sz="1100" dirty="0">
                <a:solidFill>
                  <a:srgbClr val="231F20"/>
                </a:solidFill>
                <a:latin typeface="Arial"/>
                <a:cs typeface="Arial"/>
              </a:rPr>
              <a:t>MERCADEO.</a:t>
            </a:r>
            <a:endParaRPr sz="1100" dirty="0">
              <a:solidFill>
                <a:prstClr val="black"/>
              </a:solidFill>
              <a:latin typeface="Arial"/>
              <a:cs typeface="Arial"/>
            </a:endParaRPr>
          </a:p>
          <a:p>
            <a:pPr marL="12700"/>
            <a:r>
              <a:rPr sz="1100" dirty="0">
                <a:solidFill>
                  <a:srgbClr val="231F20"/>
                </a:solidFill>
                <a:latin typeface="Arial"/>
                <a:cs typeface="Arial"/>
              </a:rPr>
              <a:t>Actividad financiada </a:t>
            </a:r>
            <a:r>
              <a:rPr sz="1100" spc="-5" dirty="0">
                <a:solidFill>
                  <a:srgbClr val="231F20"/>
                </a:solidFill>
                <a:latin typeface="Arial"/>
                <a:cs typeface="Arial"/>
              </a:rPr>
              <a:t>por la</a:t>
            </a:r>
            <a:r>
              <a:rPr sz="1100" spc="-60" dirty="0">
                <a:solidFill>
                  <a:srgbClr val="231F20"/>
                </a:solidFill>
                <a:latin typeface="Arial"/>
                <a:cs typeface="Arial"/>
              </a:rPr>
              <a:t> </a:t>
            </a:r>
            <a:r>
              <a:rPr sz="1100" spc="-5" dirty="0">
                <a:solidFill>
                  <a:srgbClr val="231F20"/>
                </a:solidFill>
                <a:latin typeface="Arial"/>
                <a:cs typeface="Arial"/>
              </a:rPr>
              <a:t>UNESCO.</a:t>
            </a:r>
            <a:endParaRPr sz="1100" dirty="0">
              <a:solidFill>
                <a:prstClr val="black"/>
              </a:solidFill>
              <a:latin typeface="Arial"/>
              <a:cs typeface="Arial"/>
            </a:endParaRPr>
          </a:p>
        </p:txBody>
      </p:sp>
      <p:sp>
        <p:nvSpPr>
          <p:cNvPr id="15" name="object 5"/>
          <p:cNvSpPr/>
          <p:nvPr/>
        </p:nvSpPr>
        <p:spPr>
          <a:xfrm>
            <a:off x="2959261" y="2380912"/>
            <a:ext cx="2637790" cy="504190"/>
          </a:xfrm>
          <a:custGeom>
            <a:avLst/>
            <a:gdLst/>
            <a:ahLst/>
            <a:cxnLst/>
            <a:rect l="l" t="t" r="r" b="b"/>
            <a:pathLst>
              <a:path w="2637790" h="504189">
                <a:moveTo>
                  <a:pt x="1301102" y="0"/>
                </a:moveTo>
                <a:lnTo>
                  <a:pt x="1134567" y="147827"/>
                </a:lnTo>
                <a:lnTo>
                  <a:pt x="103" y="147827"/>
                </a:lnTo>
                <a:lnTo>
                  <a:pt x="596" y="182267"/>
                </a:lnTo>
                <a:lnTo>
                  <a:pt x="4775" y="503961"/>
                </a:lnTo>
                <a:lnTo>
                  <a:pt x="2637370" y="503961"/>
                </a:lnTo>
                <a:lnTo>
                  <a:pt x="2632595" y="151193"/>
                </a:lnTo>
                <a:lnTo>
                  <a:pt x="1471434" y="151193"/>
                </a:lnTo>
                <a:lnTo>
                  <a:pt x="1301102" y="0"/>
                </a:lnTo>
                <a:close/>
              </a:path>
              <a:path w="2637790" h="504189">
                <a:moveTo>
                  <a:pt x="74" y="145834"/>
                </a:moveTo>
                <a:lnTo>
                  <a:pt x="0" y="147827"/>
                </a:lnTo>
                <a:lnTo>
                  <a:pt x="74" y="145834"/>
                </a:lnTo>
                <a:close/>
              </a:path>
            </a:pathLst>
          </a:custGeom>
          <a:solidFill>
            <a:srgbClr val="909C23"/>
          </a:solidFill>
        </p:spPr>
        <p:txBody>
          <a:bodyPr wrap="square" lIns="0" tIns="0" rIns="0" bIns="0" rtlCol="0"/>
          <a:lstStyle/>
          <a:p>
            <a:endParaRPr/>
          </a:p>
        </p:txBody>
      </p:sp>
      <p:sp>
        <p:nvSpPr>
          <p:cNvPr id="16" name="object 19"/>
          <p:cNvSpPr/>
          <p:nvPr/>
        </p:nvSpPr>
        <p:spPr>
          <a:xfrm>
            <a:off x="2983600" y="2544653"/>
            <a:ext cx="815454" cy="367169"/>
          </a:xfrm>
          <a:prstGeom prst="rect">
            <a:avLst/>
          </a:prstGeom>
          <a:blipFill>
            <a:blip r:embed="rId4" cstate="print"/>
            <a:stretch>
              <a:fillRect/>
            </a:stretch>
          </a:blipFill>
        </p:spPr>
        <p:txBody>
          <a:bodyPr wrap="square" lIns="0" tIns="0" rIns="0" bIns="0" rtlCol="0"/>
          <a:lstStyle/>
          <a:p>
            <a:endParaRPr/>
          </a:p>
        </p:txBody>
      </p:sp>
      <p:sp>
        <p:nvSpPr>
          <p:cNvPr id="17" name="object 19"/>
          <p:cNvSpPr/>
          <p:nvPr/>
        </p:nvSpPr>
        <p:spPr>
          <a:xfrm>
            <a:off x="3948417" y="2538099"/>
            <a:ext cx="815454" cy="367169"/>
          </a:xfrm>
          <a:prstGeom prst="rect">
            <a:avLst/>
          </a:prstGeom>
          <a:blipFill>
            <a:blip r:embed="rId4" cstate="print"/>
            <a:stretch>
              <a:fillRect/>
            </a:stretch>
          </a:blipFill>
        </p:spPr>
        <p:txBody>
          <a:bodyPr wrap="square" lIns="0" tIns="0" rIns="0" bIns="0" rtlCol="0"/>
          <a:lstStyle/>
          <a:p>
            <a:endParaRPr/>
          </a:p>
        </p:txBody>
      </p:sp>
      <p:sp>
        <p:nvSpPr>
          <p:cNvPr id="18" name="object 19"/>
          <p:cNvSpPr/>
          <p:nvPr/>
        </p:nvSpPr>
        <p:spPr>
          <a:xfrm>
            <a:off x="4919572" y="2532722"/>
            <a:ext cx="815454" cy="367169"/>
          </a:xfrm>
          <a:prstGeom prst="rect">
            <a:avLst/>
          </a:prstGeom>
          <a:blipFill>
            <a:blip r:embed="rId4" cstate="print"/>
            <a:stretch>
              <a:fillRect/>
            </a:stretch>
          </a:blipFill>
        </p:spPr>
        <p:txBody>
          <a:bodyPr wrap="square" lIns="0" tIns="0" rIns="0" bIns="0" rtlCol="0"/>
          <a:lstStyle/>
          <a:p>
            <a:endParaRPr/>
          </a:p>
        </p:txBody>
      </p:sp>
      <p:sp>
        <p:nvSpPr>
          <p:cNvPr id="19" name="object 33"/>
          <p:cNvSpPr txBox="1"/>
          <p:nvPr/>
        </p:nvSpPr>
        <p:spPr>
          <a:xfrm>
            <a:off x="2923711" y="2357127"/>
            <a:ext cx="2776220" cy="1565910"/>
          </a:xfrm>
          <a:prstGeom prst="rect">
            <a:avLst/>
          </a:prstGeom>
        </p:spPr>
        <p:txBody>
          <a:bodyPr vert="horz" wrap="square" lIns="0" tIns="160655" rIns="0" bIns="0" rtlCol="0">
            <a:spAutoFit/>
          </a:bodyPr>
          <a:lstStyle/>
          <a:p>
            <a:pPr marL="1123315">
              <a:lnSpc>
                <a:spcPct val="100000"/>
              </a:lnSpc>
              <a:spcBef>
                <a:spcPts val="1265"/>
              </a:spcBef>
            </a:pPr>
            <a:r>
              <a:rPr sz="2000" b="1" spc="-75" dirty="0">
                <a:solidFill>
                  <a:srgbClr val="FFFFFF"/>
                </a:solidFill>
                <a:latin typeface="Arial"/>
                <a:cs typeface="Arial"/>
              </a:rPr>
              <a:t>2002</a:t>
            </a:r>
            <a:endParaRPr sz="2000" dirty="0">
              <a:latin typeface="Arial"/>
              <a:cs typeface="Arial"/>
            </a:endParaRPr>
          </a:p>
          <a:p>
            <a:pPr marL="12700" marR="5080" algn="just">
              <a:lnSpc>
                <a:spcPct val="100000"/>
              </a:lnSpc>
              <a:spcBef>
                <a:spcPts val="640"/>
              </a:spcBef>
            </a:pPr>
            <a:r>
              <a:rPr sz="1100" dirty="0">
                <a:solidFill>
                  <a:srgbClr val="231F20"/>
                </a:solidFill>
                <a:latin typeface="Arial"/>
                <a:cs typeface="Arial"/>
              </a:rPr>
              <a:t>Publicación </a:t>
            </a:r>
            <a:r>
              <a:rPr sz="1100" spc="-5" dirty="0">
                <a:solidFill>
                  <a:srgbClr val="231F20"/>
                </a:solidFill>
                <a:latin typeface="Arial"/>
                <a:cs typeface="Arial"/>
              </a:rPr>
              <a:t>del </a:t>
            </a:r>
            <a:r>
              <a:rPr sz="1100" b="1" dirty="0">
                <a:solidFill>
                  <a:srgbClr val="231F20"/>
                </a:solidFill>
                <a:latin typeface="Arial"/>
                <a:cs typeface="Arial"/>
              </a:rPr>
              <a:t>“MANUAL </a:t>
            </a:r>
            <a:r>
              <a:rPr sz="1100" b="1" spc="-5" dirty="0">
                <a:solidFill>
                  <a:srgbClr val="231F20"/>
                </a:solidFill>
                <a:latin typeface="Arial"/>
                <a:cs typeface="Arial"/>
              </a:rPr>
              <a:t>DE </a:t>
            </a:r>
            <a:r>
              <a:rPr sz="1100" b="1" spc="-25" dirty="0">
                <a:solidFill>
                  <a:srgbClr val="231F20"/>
                </a:solidFill>
                <a:latin typeface="Arial"/>
                <a:cs typeface="Arial"/>
              </a:rPr>
              <a:t>CAPACITA-  </a:t>
            </a:r>
            <a:r>
              <a:rPr sz="1100" b="1" spc="-5" dirty="0">
                <a:solidFill>
                  <a:srgbClr val="231F20"/>
                </a:solidFill>
                <a:latin typeface="Arial"/>
                <a:cs typeface="Arial"/>
              </a:rPr>
              <a:t>CIÓN </a:t>
            </a:r>
            <a:r>
              <a:rPr sz="1100" b="1" spc="-25" dirty="0">
                <a:solidFill>
                  <a:srgbClr val="231F20"/>
                </a:solidFill>
                <a:latin typeface="Arial"/>
                <a:cs typeface="Arial"/>
              </a:rPr>
              <a:t>PARA </a:t>
            </a:r>
            <a:r>
              <a:rPr sz="1100" b="1" dirty="0">
                <a:solidFill>
                  <a:srgbClr val="231F20"/>
                </a:solidFill>
                <a:latin typeface="Arial"/>
                <a:cs typeface="Arial"/>
              </a:rPr>
              <a:t>EL </a:t>
            </a:r>
            <a:r>
              <a:rPr sz="1100" b="1" spc="-5" dirty="0">
                <a:solidFill>
                  <a:srgbClr val="231F20"/>
                </a:solidFill>
                <a:latin typeface="Arial"/>
                <a:cs typeface="Arial"/>
              </a:rPr>
              <a:t>USO DE </a:t>
            </a:r>
            <a:r>
              <a:rPr sz="1100" b="1" spc="-15" dirty="0">
                <a:solidFill>
                  <a:srgbClr val="231F20"/>
                </a:solidFill>
                <a:latin typeface="Arial"/>
                <a:cs typeface="Arial"/>
              </a:rPr>
              <a:t>ESMALTE</a:t>
            </a:r>
            <a:r>
              <a:rPr sz="1100" b="1" spc="-85" dirty="0">
                <a:solidFill>
                  <a:srgbClr val="231F20"/>
                </a:solidFill>
                <a:latin typeface="Arial"/>
                <a:cs typeface="Arial"/>
              </a:rPr>
              <a:t> </a:t>
            </a:r>
            <a:r>
              <a:rPr sz="1100" b="1" dirty="0">
                <a:solidFill>
                  <a:srgbClr val="231F20"/>
                </a:solidFill>
                <a:latin typeface="Arial"/>
                <a:cs typeface="Arial"/>
              </a:rPr>
              <a:t>LIBRE  </a:t>
            </a:r>
            <a:r>
              <a:rPr sz="1100" b="1" spc="-5" dirty="0">
                <a:solidFill>
                  <a:srgbClr val="231F20"/>
                </a:solidFill>
                <a:latin typeface="Arial"/>
                <a:cs typeface="Arial"/>
              </a:rPr>
              <a:t>DE </a:t>
            </a:r>
            <a:r>
              <a:rPr sz="1100" b="1" dirty="0">
                <a:solidFill>
                  <a:srgbClr val="231F20"/>
                </a:solidFill>
                <a:latin typeface="Arial"/>
                <a:cs typeface="Arial"/>
              </a:rPr>
              <a:t>PLOMO EN LA </a:t>
            </a:r>
            <a:r>
              <a:rPr sz="1100" b="1" spc="-15" dirty="0">
                <a:solidFill>
                  <a:srgbClr val="231F20"/>
                </a:solidFill>
                <a:latin typeface="Arial"/>
                <a:cs typeface="Arial"/>
              </a:rPr>
              <a:t>ALFARERIA</a:t>
            </a:r>
            <a:r>
              <a:rPr sz="1100" b="1" spc="-180" dirty="0">
                <a:solidFill>
                  <a:srgbClr val="231F20"/>
                </a:solidFill>
                <a:latin typeface="Arial"/>
                <a:cs typeface="Arial"/>
              </a:rPr>
              <a:t> </a:t>
            </a:r>
            <a:r>
              <a:rPr sz="1100" b="1" dirty="0">
                <a:solidFill>
                  <a:srgbClr val="231F20"/>
                </a:solidFill>
                <a:latin typeface="Arial"/>
                <a:cs typeface="Arial"/>
              </a:rPr>
              <a:t>VIDRIADA</a:t>
            </a:r>
            <a:endParaRPr sz="1100" dirty="0">
              <a:latin typeface="Arial"/>
              <a:cs typeface="Arial"/>
            </a:endParaRPr>
          </a:p>
          <a:p>
            <a:pPr marL="12700" marR="38100" algn="just">
              <a:lnSpc>
                <a:spcPct val="100000"/>
              </a:lnSpc>
            </a:pPr>
            <a:r>
              <a:rPr sz="1100" b="1" dirty="0">
                <a:solidFill>
                  <a:srgbClr val="231F20"/>
                </a:solidFill>
                <a:latin typeface="Arial"/>
                <a:cs typeface="Arial"/>
              </a:rPr>
              <a:t>TRADICIONAL” </a:t>
            </a:r>
            <a:r>
              <a:rPr sz="1100" spc="-5" dirty="0">
                <a:solidFill>
                  <a:srgbClr val="231F20"/>
                </a:solidFill>
                <a:latin typeface="Arial"/>
                <a:cs typeface="Arial"/>
              </a:rPr>
              <a:t>para </a:t>
            </a:r>
            <a:r>
              <a:rPr sz="1100" dirty="0">
                <a:solidFill>
                  <a:srgbClr val="231F20"/>
                </a:solidFill>
                <a:latin typeface="Arial"/>
                <a:cs typeface="Arial"/>
              </a:rPr>
              <a:t>su </a:t>
            </a:r>
            <a:r>
              <a:rPr sz="1100" spc="-5" dirty="0">
                <a:solidFill>
                  <a:srgbClr val="231F20"/>
                </a:solidFill>
                <a:latin typeface="Arial"/>
                <a:cs typeface="Arial"/>
              </a:rPr>
              <a:t>distribución gratui-  </a:t>
            </a:r>
            <a:r>
              <a:rPr sz="1100" dirty="0">
                <a:solidFill>
                  <a:srgbClr val="231F20"/>
                </a:solidFill>
                <a:latin typeface="Arial"/>
                <a:cs typeface="Arial"/>
              </a:rPr>
              <a:t>ta </a:t>
            </a:r>
            <a:r>
              <a:rPr sz="1100" spc="-5" dirty="0">
                <a:solidFill>
                  <a:srgbClr val="231F20"/>
                </a:solidFill>
                <a:latin typeface="Arial"/>
                <a:cs typeface="Arial"/>
              </a:rPr>
              <a:t>entre artesanos alfareros </a:t>
            </a:r>
            <a:r>
              <a:rPr sz="1100" dirty="0">
                <a:solidFill>
                  <a:srgbClr val="231F20"/>
                </a:solidFill>
                <a:latin typeface="Arial"/>
                <a:cs typeface="Arial"/>
              </a:rPr>
              <a:t>e Instituciones  </a:t>
            </a:r>
            <a:r>
              <a:rPr sz="1100" spc="-5" dirty="0">
                <a:solidFill>
                  <a:srgbClr val="231F20"/>
                </a:solidFill>
                <a:latin typeface="Arial"/>
                <a:cs typeface="Arial"/>
              </a:rPr>
              <a:t>de </a:t>
            </a:r>
            <a:r>
              <a:rPr sz="1100" dirty="0">
                <a:solidFill>
                  <a:srgbClr val="231F20"/>
                </a:solidFill>
                <a:latin typeface="Arial"/>
                <a:cs typeface="Arial"/>
              </a:rPr>
              <a:t>fomento </a:t>
            </a:r>
            <a:r>
              <a:rPr sz="1100" spc="-5" dirty="0">
                <a:solidFill>
                  <a:srgbClr val="231F20"/>
                </a:solidFill>
                <a:latin typeface="Arial"/>
                <a:cs typeface="Arial"/>
              </a:rPr>
              <a:t>artesanal en el</a:t>
            </a:r>
            <a:r>
              <a:rPr sz="1100" spc="-25" dirty="0">
                <a:solidFill>
                  <a:srgbClr val="231F20"/>
                </a:solidFill>
                <a:latin typeface="Arial"/>
                <a:cs typeface="Arial"/>
              </a:rPr>
              <a:t> </a:t>
            </a:r>
            <a:r>
              <a:rPr sz="1100" spc="-5" dirty="0">
                <a:solidFill>
                  <a:srgbClr val="231F20"/>
                </a:solidFill>
                <a:latin typeface="Arial"/>
                <a:cs typeface="Arial"/>
              </a:rPr>
              <a:t>país.</a:t>
            </a:r>
            <a:endParaRPr sz="1100" dirty="0">
              <a:latin typeface="Arial"/>
              <a:cs typeface="Arial"/>
            </a:endParaRPr>
          </a:p>
        </p:txBody>
      </p:sp>
      <p:sp>
        <p:nvSpPr>
          <p:cNvPr id="20" name="object 24"/>
          <p:cNvSpPr/>
          <p:nvPr/>
        </p:nvSpPr>
        <p:spPr>
          <a:xfrm>
            <a:off x="5889620" y="2407632"/>
            <a:ext cx="3161489" cy="504190"/>
          </a:xfrm>
          <a:custGeom>
            <a:avLst/>
            <a:gdLst/>
            <a:ahLst/>
            <a:cxnLst/>
            <a:rect l="l" t="t" r="r" b="b"/>
            <a:pathLst>
              <a:path w="3260090" h="504189">
                <a:moveTo>
                  <a:pt x="1808302" y="0"/>
                </a:moveTo>
                <a:lnTo>
                  <a:pt x="1662734" y="147827"/>
                </a:lnTo>
                <a:lnTo>
                  <a:pt x="0" y="147827"/>
                </a:lnTo>
                <a:lnTo>
                  <a:pt x="0" y="503961"/>
                </a:lnTo>
                <a:lnTo>
                  <a:pt x="3259670" y="503961"/>
                </a:lnTo>
                <a:lnTo>
                  <a:pt x="3251327" y="151193"/>
                </a:lnTo>
                <a:lnTo>
                  <a:pt x="1957171" y="151193"/>
                </a:lnTo>
                <a:lnTo>
                  <a:pt x="1808302" y="0"/>
                </a:lnTo>
                <a:close/>
              </a:path>
            </a:pathLst>
          </a:custGeom>
          <a:solidFill>
            <a:srgbClr val="00AA4F"/>
          </a:solidFill>
        </p:spPr>
        <p:txBody>
          <a:bodyPr wrap="square" lIns="0" tIns="0" rIns="0" bIns="0" rtlCol="0"/>
          <a:lstStyle/>
          <a:p>
            <a:endParaRPr/>
          </a:p>
        </p:txBody>
      </p:sp>
      <p:sp>
        <p:nvSpPr>
          <p:cNvPr id="21" name="object 28"/>
          <p:cNvSpPr/>
          <p:nvPr/>
        </p:nvSpPr>
        <p:spPr>
          <a:xfrm>
            <a:off x="5958709" y="2557256"/>
            <a:ext cx="777354" cy="367169"/>
          </a:xfrm>
          <a:prstGeom prst="rect">
            <a:avLst/>
          </a:prstGeom>
          <a:blipFill>
            <a:blip r:embed="rId5" cstate="print"/>
            <a:stretch>
              <a:fillRect/>
            </a:stretch>
          </a:blipFill>
        </p:spPr>
        <p:txBody>
          <a:bodyPr wrap="square" lIns="0" tIns="0" rIns="0" bIns="0" rtlCol="0"/>
          <a:lstStyle/>
          <a:p>
            <a:endParaRPr/>
          </a:p>
        </p:txBody>
      </p:sp>
      <p:sp>
        <p:nvSpPr>
          <p:cNvPr id="22" name="object 28"/>
          <p:cNvSpPr/>
          <p:nvPr/>
        </p:nvSpPr>
        <p:spPr>
          <a:xfrm>
            <a:off x="6737195" y="2565588"/>
            <a:ext cx="777354" cy="367169"/>
          </a:xfrm>
          <a:prstGeom prst="rect">
            <a:avLst/>
          </a:prstGeom>
          <a:blipFill>
            <a:blip r:embed="rId5" cstate="print"/>
            <a:stretch>
              <a:fillRect/>
            </a:stretch>
          </a:blipFill>
        </p:spPr>
        <p:txBody>
          <a:bodyPr wrap="square" lIns="0" tIns="0" rIns="0" bIns="0" rtlCol="0"/>
          <a:lstStyle/>
          <a:p>
            <a:endParaRPr/>
          </a:p>
        </p:txBody>
      </p:sp>
      <p:sp>
        <p:nvSpPr>
          <p:cNvPr id="23" name="object 28"/>
          <p:cNvSpPr/>
          <p:nvPr/>
        </p:nvSpPr>
        <p:spPr>
          <a:xfrm>
            <a:off x="7562943" y="2565588"/>
            <a:ext cx="777354" cy="367169"/>
          </a:xfrm>
          <a:prstGeom prst="rect">
            <a:avLst/>
          </a:prstGeom>
          <a:blipFill>
            <a:blip r:embed="rId5" cstate="print"/>
            <a:stretch>
              <a:fillRect/>
            </a:stretch>
          </a:blipFill>
        </p:spPr>
        <p:txBody>
          <a:bodyPr wrap="square" lIns="0" tIns="0" rIns="0" bIns="0" rtlCol="0"/>
          <a:lstStyle/>
          <a:p>
            <a:endParaRPr/>
          </a:p>
        </p:txBody>
      </p:sp>
      <p:sp>
        <p:nvSpPr>
          <p:cNvPr id="24" name="object 28"/>
          <p:cNvSpPr/>
          <p:nvPr/>
        </p:nvSpPr>
        <p:spPr>
          <a:xfrm>
            <a:off x="8313682" y="2554715"/>
            <a:ext cx="777354" cy="367169"/>
          </a:xfrm>
          <a:prstGeom prst="rect">
            <a:avLst/>
          </a:prstGeom>
          <a:blipFill>
            <a:blip r:embed="rId5" cstate="print"/>
            <a:stretch>
              <a:fillRect/>
            </a:stretch>
          </a:blipFill>
        </p:spPr>
        <p:txBody>
          <a:bodyPr wrap="square" lIns="0" tIns="0" rIns="0" bIns="0" rtlCol="0"/>
          <a:lstStyle/>
          <a:p>
            <a:endParaRPr/>
          </a:p>
        </p:txBody>
      </p:sp>
      <p:sp>
        <p:nvSpPr>
          <p:cNvPr id="25" name="object 31"/>
          <p:cNvSpPr txBox="1"/>
          <p:nvPr/>
        </p:nvSpPr>
        <p:spPr>
          <a:xfrm>
            <a:off x="5889620" y="2348149"/>
            <a:ext cx="3243580" cy="1461770"/>
          </a:xfrm>
          <a:prstGeom prst="rect">
            <a:avLst/>
          </a:prstGeom>
        </p:spPr>
        <p:txBody>
          <a:bodyPr vert="horz" wrap="square" lIns="0" tIns="156845" rIns="0" bIns="0" rtlCol="0">
            <a:spAutoFit/>
          </a:bodyPr>
          <a:lstStyle/>
          <a:p>
            <a:pPr marL="1529715">
              <a:lnSpc>
                <a:spcPct val="100000"/>
              </a:lnSpc>
              <a:spcBef>
                <a:spcPts val="1235"/>
              </a:spcBef>
            </a:pPr>
            <a:r>
              <a:rPr sz="2000" b="1" spc="-75" dirty="0">
                <a:solidFill>
                  <a:srgbClr val="FFFFFF"/>
                </a:solidFill>
                <a:latin typeface="Arial"/>
                <a:cs typeface="Arial"/>
              </a:rPr>
              <a:t>2008</a:t>
            </a:r>
            <a:endParaRPr sz="2000" dirty="0">
              <a:latin typeface="Arial"/>
              <a:cs typeface="Arial"/>
            </a:endParaRPr>
          </a:p>
          <a:p>
            <a:pPr marL="12700" marR="9525">
              <a:lnSpc>
                <a:spcPct val="100000"/>
              </a:lnSpc>
              <a:spcBef>
                <a:spcPts val="570"/>
              </a:spcBef>
            </a:pPr>
            <a:r>
              <a:rPr sz="1000" dirty="0">
                <a:solidFill>
                  <a:srgbClr val="231F20"/>
                </a:solidFill>
                <a:latin typeface="Arial"/>
                <a:cs typeface="Arial"/>
              </a:rPr>
              <a:t>Publicación </a:t>
            </a:r>
            <a:r>
              <a:rPr sz="1000" spc="-5" dirty="0">
                <a:solidFill>
                  <a:srgbClr val="231F20"/>
                </a:solidFill>
                <a:latin typeface="Arial"/>
                <a:cs typeface="Arial"/>
              </a:rPr>
              <a:t>denominada </a:t>
            </a:r>
            <a:r>
              <a:rPr sz="1000" b="1" dirty="0">
                <a:solidFill>
                  <a:srgbClr val="231F20"/>
                </a:solidFill>
                <a:latin typeface="Arial"/>
                <a:cs typeface="Arial"/>
              </a:rPr>
              <a:t>“COMO </a:t>
            </a:r>
            <a:r>
              <a:rPr sz="1000" b="1" spc="-15" dirty="0">
                <a:solidFill>
                  <a:srgbClr val="231F20"/>
                </a:solidFill>
                <a:latin typeface="Arial"/>
                <a:cs typeface="Arial"/>
              </a:rPr>
              <a:t>DETECTAR </a:t>
            </a:r>
            <a:r>
              <a:rPr sz="1000" b="1" dirty="0">
                <a:solidFill>
                  <a:srgbClr val="231F20"/>
                </a:solidFill>
                <a:latin typeface="Arial"/>
                <a:cs typeface="Arial"/>
              </a:rPr>
              <a:t>LA  PRESENCIA </a:t>
            </a:r>
            <a:r>
              <a:rPr sz="1000" b="1" spc="-5" dirty="0">
                <a:solidFill>
                  <a:srgbClr val="231F20"/>
                </a:solidFill>
                <a:latin typeface="Arial"/>
                <a:cs typeface="Arial"/>
              </a:rPr>
              <a:t>DE </a:t>
            </a:r>
            <a:r>
              <a:rPr sz="1000" b="1" dirty="0">
                <a:solidFill>
                  <a:srgbClr val="231F20"/>
                </a:solidFill>
                <a:latin typeface="Arial"/>
                <a:cs typeface="Arial"/>
              </a:rPr>
              <a:t>PLOMO EN LAS </a:t>
            </a:r>
            <a:r>
              <a:rPr sz="1000" b="1" spc="-5" dirty="0">
                <a:solidFill>
                  <a:srgbClr val="231F20"/>
                </a:solidFill>
                <a:latin typeface="Arial"/>
                <a:cs typeface="Arial"/>
              </a:rPr>
              <a:t>CAZUELAS,</a:t>
            </a:r>
            <a:r>
              <a:rPr sz="1000" b="1" spc="-135" dirty="0">
                <a:solidFill>
                  <a:srgbClr val="231F20"/>
                </a:solidFill>
                <a:latin typeface="Arial"/>
                <a:cs typeface="Arial"/>
              </a:rPr>
              <a:t> </a:t>
            </a:r>
            <a:r>
              <a:rPr sz="1000" b="1" dirty="0">
                <a:solidFill>
                  <a:srgbClr val="231F20"/>
                </a:solidFill>
                <a:latin typeface="Arial"/>
                <a:cs typeface="Arial"/>
              </a:rPr>
              <a:t>OLLAS,  </a:t>
            </a:r>
            <a:r>
              <a:rPr sz="1000" b="1" spc="-20" dirty="0">
                <a:solidFill>
                  <a:srgbClr val="231F20"/>
                </a:solidFill>
                <a:latin typeface="Arial"/>
                <a:cs typeface="Arial"/>
              </a:rPr>
              <a:t>PLATOS </a:t>
            </a:r>
            <a:r>
              <a:rPr sz="1000" b="1" dirty="0">
                <a:solidFill>
                  <a:srgbClr val="231F20"/>
                </a:solidFill>
                <a:latin typeface="Arial"/>
                <a:cs typeface="Arial"/>
              </a:rPr>
              <a:t>Y </a:t>
            </a:r>
            <a:r>
              <a:rPr sz="1000" b="1" spc="-5" dirty="0">
                <a:solidFill>
                  <a:srgbClr val="231F20"/>
                </a:solidFill>
                <a:latin typeface="Arial"/>
                <a:cs typeface="Arial"/>
              </a:rPr>
              <a:t>JARROS DE BARRO </a:t>
            </a:r>
            <a:r>
              <a:rPr sz="1000" b="1" spc="-20" dirty="0">
                <a:solidFill>
                  <a:srgbClr val="231F20"/>
                </a:solidFill>
                <a:latin typeface="Arial"/>
                <a:cs typeface="Arial"/>
              </a:rPr>
              <a:t>ESMALTADO”</a:t>
            </a:r>
            <a:r>
              <a:rPr sz="1000" b="1" spc="-40" dirty="0">
                <a:solidFill>
                  <a:srgbClr val="231F20"/>
                </a:solidFill>
                <a:latin typeface="Arial"/>
                <a:cs typeface="Arial"/>
              </a:rPr>
              <a:t> </a:t>
            </a:r>
            <a:r>
              <a:rPr sz="1000" spc="-5" dirty="0">
                <a:solidFill>
                  <a:srgbClr val="231F20"/>
                </a:solidFill>
                <a:latin typeface="Arial"/>
                <a:cs typeface="Arial"/>
              </a:rPr>
              <a:t>proce-</a:t>
            </a:r>
            <a:endParaRPr sz="1000" dirty="0">
              <a:latin typeface="Arial"/>
              <a:cs typeface="Arial"/>
            </a:endParaRPr>
          </a:p>
          <a:p>
            <a:pPr marL="12700" marR="5080">
              <a:lnSpc>
                <a:spcPct val="100000"/>
              </a:lnSpc>
            </a:pPr>
            <a:r>
              <a:rPr sz="1000" spc="-5" dirty="0">
                <a:solidFill>
                  <a:srgbClr val="231F20"/>
                </a:solidFill>
                <a:latin typeface="Arial"/>
                <a:cs typeface="Arial"/>
              </a:rPr>
              <a:t>dimiento de apoyo para </a:t>
            </a:r>
            <a:r>
              <a:rPr sz="1000" dirty="0">
                <a:solidFill>
                  <a:srgbClr val="231F20"/>
                </a:solidFill>
                <a:latin typeface="Arial"/>
                <a:cs typeface="Arial"/>
              </a:rPr>
              <a:t>verificar </a:t>
            </a:r>
            <a:r>
              <a:rPr sz="1000" spc="-5" dirty="0">
                <a:solidFill>
                  <a:srgbClr val="231F20"/>
                </a:solidFill>
                <a:latin typeface="Arial"/>
                <a:cs typeface="Arial"/>
              </a:rPr>
              <a:t>la ausencia de plomo en  piezas de alfarería </a:t>
            </a:r>
            <a:r>
              <a:rPr sz="1000" dirty="0">
                <a:solidFill>
                  <a:srgbClr val="231F20"/>
                </a:solidFill>
                <a:latin typeface="Arial"/>
                <a:cs typeface="Arial"/>
              </a:rPr>
              <a:t>vidriada </a:t>
            </a:r>
            <a:r>
              <a:rPr sz="1000" spc="-5" dirty="0">
                <a:solidFill>
                  <a:srgbClr val="231F20"/>
                </a:solidFill>
                <a:latin typeface="Arial"/>
                <a:cs typeface="Arial"/>
              </a:rPr>
              <a:t>dirigido </a:t>
            </a:r>
            <a:r>
              <a:rPr sz="1000" dirty="0">
                <a:solidFill>
                  <a:srgbClr val="231F20"/>
                </a:solidFill>
                <a:latin typeface="Arial"/>
                <a:cs typeface="Arial"/>
              </a:rPr>
              <a:t>a </a:t>
            </a:r>
            <a:r>
              <a:rPr sz="1000" spc="-5" dirty="0">
                <a:solidFill>
                  <a:srgbClr val="231F20"/>
                </a:solidFill>
                <a:latin typeface="Arial"/>
                <a:cs typeface="Arial"/>
              </a:rPr>
              <a:t>instituciones de  </a:t>
            </a:r>
            <a:r>
              <a:rPr sz="1000" dirty="0">
                <a:solidFill>
                  <a:srgbClr val="231F20"/>
                </a:solidFill>
                <a:latin typeface="Arial"/>
                <a:cs typeface="Arial"/>
              </a:rPr>
              <a:t>fomento</a:t>
            </a:r>
            <a:r>
              <a:rPr sz="1000" spc="-5" dirty="0">
                <a:solidFill>
                  <a:srgbClr val="231F20"/>
                </a:solidFill>
                <a:latin typeface="Arial"/>
                <a:cs typeface="Arial"/>
              </a:rPr>
              <a:t> artesanal.</a:t>
            </a:r>
            <a:endParaRPr sz="1000" dirty="0">
              <a:latin typeface="Arial"/>
              <a:cs typeface="Arial"/>
            </a:endParaRPr>
          </a:p>
        </p:txBody>
      </p:sp>
      <p:sp>
        <p:nvSpPr>
          <p:cNvPr id="26" name="object 25"/>
          <p:cNvSpPr txBox="1"/>
          <p:nvPr/>
        </p:nvSpPr>
        <p:spPr>
          <a:xfrm>
            <a:off x="5894029" y="3789840"/>
            <a:ext cx="3241040" cy="1092200"/>
          </a:xfrm>
          <a:prstGeom prst="rect">
            <a:avLst/>
          </a:prstGeom>
        </p:spPr>
        <p:txBody>
          <a:bodyPr vert="horz" wrap="square" lIns="0" tIns="12700" rIns="0" bIns="0" rtlCol="0">
            <a:spAutoFit/>
          </a:bodyPr>
          <a:lstStyle/>
          <a:p>
            <a:pPr marL="12700" marR="5080">
              <a:spcBef>
                <a:spcPts val="100"/>
              </a:spcBef>
            </a:pPr>
            <a:r>
              <a:rPr sz="1000" spc="-5" dirty="0">
                <a:solidFill>
                  <a:srgbClr val="231F20"/>
                </a:solidFill>
                <a:latin typeface="Arial"/>
                <a:cs typeface="Arial"/>
              </a:rPr>
              <a:t>Realización del </a:t>
            </a:r>
            <a:r>
              <a:rPr sz="1000" b="1" dirty="0">
                <a:solidFill>
                  <a:srgbClr val="231F20"/>
                </a:solidFill>
                <a:latin typeface="Arial"/>
                <a:cs typeface="Arial"/>
              </a:rPr>
              <a:t>“1er </a:t>
            </a:r>
            <a:r>
              <a:rPr sz="1000" b="1" spc="-5" dirty="0">
                <a:solidFill>
                  <a:srgbClr val="231F20"/>
                </a:solidFill>
                <a:latin typeface="Arial"/>
                <a:cs typeface="Arial"/>
              </a:rPr>
              <a:t>CONGRESO NACIONAL </a:t>
            </a:r>
            <a:r>
              <a:rPr sz="1000" b="1" spc="-25" dirty="0">
                <a:solidFill>
                  <a:srgbClr val="231F20"/>
                </a:solidFill>
                <a:latin typeface="Arial"/>
                <a:cs typeface="Arial"/>
              </a:rPr>
              <a:t>PARA </a:t>
            </a:r>
            <a:r>
              <a:rPr sz="1000" b="1" dirty="0">
                <a:solidFill>
                  <a:srgbClr val="231F20"/>
                </a:solidFill>
                <a:latin typeface="Arial"/>
                <a:cs typeface="Arial"/>
              </a:rPr>
              <a:t>LA  </a:t>
            </a:r>
            <a:r>
              <a:rPr sz="1000" b="1" spc="-5" dirty="0">
                <a:solidFill>
                  <a:srgbClr val="231F20"/>
                </a:solidFill>
                <a:latin typeface="Arial"/>
                <a:cs typeface="Arial"/>
              </a:rPr>
              <a:t>APLICACIÓN DE </a:t>
            </a:r>
            <a:r>
              <a:rPr sz="1000" b="1" dirty="0">
                <a:solidFill>
                  <a:srgbClr val="231F20"/>
                </a:solidFill>
                <a:latin typeface="Arial"/>
                <a:cs typeface="Arial"/>
              </a:rPr>
              <a:t>VIDRIADO SIN PLOMO EN</a:t>
            </a:r>
            <a:r>
              <a:rPr sz="1000" b="1" spc="-35" dirty="0">
                <a:solidFill>
                  <a:srgbClr val="231F20"/>
                </a:solidFill>
                <a:latin typeface="Arial"/>
                <a:cs typeface="Arial"/>
              </a:rPr>
              <a:t> </a:t>
            </a:r>
            <a:r>
              <a:rPr sz="1000" b="1" dirty="0">
                <a:solidFill>
                  <a:srgbClr val="231F20"/>
                </a:solidFill>
                <a:latin typeface="Arial"/>
                <a:cs typeface="Arial"/>
              </a:rPr>
              <a:t>LA</a:t>
            </a:r>
            <a:endParaRPr sz="1000" dirty="0">
              <a:solidFill>
                <a:prstClr val="black"/>
              </a:solidFill>
              <a:latin typeface="Arial"/>
              <a:cs typeface="Arial"/>
            </a:endParaRPr>
          </a:p>
          <a:p>
            <a:pPr marL="12700" marR="65405"/>
            <a:r>
              <a:rPr sz="1000" b="1" spc="-10" dirty="0">
                <a:solidFill>
                  <a:srgbClr val="231F20"/>
                </a:solidFill>
                <a:latin typeface="Arial"/>
                <a:cs typeface="Arial"/>
              </a:rPr>
              <a:t>ALFARERIA </a:t>
            </a:r>
            <a:r>
              <a:rPr sz="1000" b="1" dirty="0">
                <a:solidFill>
                  <a:srgbClr val="231F20"/>
                </a:solidFill>
                <a:latin typeface="Arial"/>
                <a:cs typeface="Arial"/>
              </a:rPr>
              <a:t>POPULAR MEXICANA” </a:t>
            </a:r>
            <a:r>
              <a:rPr sz="1000" dirty="0">
                <a:solidFill>
                  <a:srgbClr val="231F20"/>
                </a:solidFill>
                <a:latin typeface="Arial"/>
                <a:cs typeface="Arial"/>
              </a:rPr>
              <a:t>reuniendo a mas  </a:t>
            </a:r>
            <a:r>
              <a:rPr sz="1000" spc="-5" dirty="0">
                <a:solidFill>
                  <a:srgbClr val="231F20"/>
                </a:solidFill>
                <a:latin typeface="Arial"/>
                <a:cs typeface="Arial"/>
              </a:rPr>
              <a:t>de 120 artesanos jefes de </a:t>
            </a:r>
            <a:r>
              <a:rPr sz="1000" spc="-10" dirty="0">
                <a:solidFill>
                  <a:srgbClr val="231F20"/>
                </a:solidFill>
                <a:latin typeface="Arial"/>
                <a:cs typeface="Arial"/>
              </a:rPr>
              <a:t>taller, </a:t>
            </a:r>
            <a:r>
              <a:rPr sz="1000" spc="-5" dirty="0">
                <a:solidFill>
                  <a:srgbClr val="231F20"/>
                </a:solidFill>
                <a:latin typeface="Arial"/>
                <a:cs typeface="Arial"/>
              </a:rPr>
              <a:t>especialistas, </a:t>
            </a:r>
            <a:r>
              <a:rPr sz="1000" dirty="0">
                <a:solidFill>
                  <a:srgbClr val="231F20"/>
                </a:solidFill>
                <a:latin typeface="Arial"/>
                <a:cs typeface="Arial"/>
              </a:rPr>
              <a:t>funciona-  rios </a:t>
            </a:r>
            <a:r>
              <a:rPr sz="1000" spc="-5" dirty="0">
                <a:solidFill>
                  <a:srgbClr val="231F20"/>
                </a:solidFill>
                <a:latin typeface="Arial"/>
                <a:cs typeface="Arial"/>
              </a:rPr>
              <a:t>de instituciones de </a:t>
            </a:r>
            <a:r>
              <a:rPr sz="1000" dirty="0">
                <a:solidFill>
                  <a:srgbClr val="231F20"/>
                </a:solidFill>
                <a:latin typeface="Arial"/>
                <a:cs typeface="Arial"/>
              </a:rPr>
              <a:t>fomento </a:t>
            </a:r>
            <a:r>
              <a:rPr sz="1000" spc="-5" dirty="0">
                <a:solidFill>
                  <a:srgbClr val="231F20"/>
                </a:solidFill>
                <a:latin typeface="Arial"/>
                <a:cs typeface="Arial"/>
              </a:rPr>
              <a:t>artesanal </a:t>
            </a:r>
            <a:r>
              <a:rPr sz="1000" dirty="0">
                <a:solidFill>
                  <a:srgbClr val="231F20"/>
                </a:solidFill>
                <a:latin typeface="Arial"/>
                <a:cs typeface="Arial"/>
              </a:rPr>
              <a:t>y </a:t>
            </a:r>
            <a:r>
              <a:rPr sz="1000" spc="-5" dirty="0">
                <a:solidFill>
                  <a:srgbClr val="231F20"/>
                </a:solidFill>
                <a:latin typeface="Arial"/>
                <a:cs typeface="Arial"/>
              </a:rPr>
              <a:t>de </a:t>
            </a:r>
            <a:r>
              <a:rPr sz="1000" dirty="0">
                <a:solidFill>
                  <a:srgbClr val="231F20"/>
                </a:solidFill>
                <a:latin typeface="Arial"/>
                <a:cs typeface="Arial"/>
              </a:rPr>
              <a:t>regula-  ción sanitaria como </a:t>
            </a:r>
            <a:r>
              <a:rPr sz="1000" b="1" spc="-5" dirty="0">
                <a:solidFill>
                  <a:srgbClr val="231F20"/>
                </a:solidFill>
                <a:latin typeface="Arial"/>
                <a:cs typeface="Arial"/>
              </a:rPr>
              <a:t>COFEPRIS </a:t>
            </a:r>
            <a:r>
              <a:rPr sz="1000" b="1" dirty="0">
                <a:solidFill>
                  <a:srgbClr val="231F20"/>
                </a:solidFill>
                <a:latin typeface="Arial"/>
                <a:cs typeface="Arial"/>
              </a:rPr>
              <a:t>y </a:t>
            </a:r>
            <a:r>
              <a:rPr sz="1000" b="1" spc="-5" dirty="0">
                <a:solidFill>
                  <a:srgbClr val="231F20"/>
                </a:solidFill>
                <a:latin typeface="Arial"/>
                <a:cs typeface="Arial"/>
              </a:rPr>
              <a:t>COEPRIST </a:t>
            </a:r>
            <a:r>
              <a:rPr sz="1000" spc="-5" dirty="0">
                <a:solidFill>
                  <a:srgbClr val="231F20"/>
                </a:solidFill>
                <a:latin typeface="Arial"/>
                <a:cs typeface="Arial"/>
              </a:rPr>
              <a:t>de 14  estados de la</a:t>
            </a:r>
            <a:r>
              <a:rPr sz="1000" spc="-10" dirty="0">
                <a:solidFill>
                  <a:srgbClr val="231F20"/>
                </a:solidFill>
                <a:latin typeface="Arial"/>
                <a:cs typeface="Arial"/>
              </a:rPr>
              <a:t> </a:t>
            </a:r>
            <a:r>
              <a:rPr sz="1000" dirty="0">
                <a:solidFill>
                  <a:srgbClr val="231F20"/>
                </a:solidFill>
                <a:latin typeface="Arial"/>
                <a:cs typeface="Arial"/>
              </a:rPr>
              <a:t>república.</a:t>
            </a:r>
            <a:endParaRPr sz="1000" dirty="0">
              <a:solidFill>
                <a:prstClr val="black"/>
              </a:solidFill>
              <a:latin typeface="Arial"/>
              <a:cs typeface="Arial"/>
            </a:endParaRPr>
          </a:p>
        </p:txBody>
      </p:sp>
      <p:sp>
        <p:nvSpPr>
          <p:cNvPr id="27" name="object 36"/>
          <p:cNvSpPr/>
          <p:nvPr/>
        </p:nvSpPr>
        <p:spPr>
          <a:xfrm>
            <a:off x="147795" y="4882040"/>
            <a:ext cx="2565539" cy="1854622"/>
          </a:xfrm>
          <a:prstGeom prst="rect">
            <a:avLst/>
          </a:prstGeom>
          <a:blipFill>
            <a:blip r:embed="rId6" cstate="print"/>
            <a:stretch>
              <a:fillRect/>
            </a:stretch>
          </a:blipFill>
        </p:spPr>
        <p:txBody>
          <a:bodyPr wrap="square" lIns="0" tIns="0" rIns="0" bIns="0" rtlCol="0"/>
          <a:lstStyle/>
          <a:p>
            <a:endParaRPr/>
          </a:p>
        </p:txBody>
      </p:sp>
      <p:sp>
        <p:nvSpPr>
          <p:cNvPr id="28" name="object 35"/>
          <p:cNvSpPr/>
          <p:nvPr/>
        </p:nvSpPr>
        <p:spPr>
          <a:xfrm>
            <a:off x="2851415" y="4882040"/>
            <a:ext cx="2883611" cy="1854622"/>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pic>
        <p:nvPicPr>
          <p:cNvPr id="30" name="Imagen 29"/>
          <p:cNvPicPr>
            <a:picLocks noChangeAspect="1"/>
          </p:cNvPicPr>
          <p:nvPr/>
        </p:nvPicPr>
        <p:blipFill>
          <a:blip r:embed="rId8"/>
          <a:stretch>
            <a:fillRect/>
          </a:stretch>
        </p:blipFill>
        <p:spPr>
          <a:xfrm>
            <a:off x="8152095" y="5749"/>
            <a:ext cx="1005927" cy="1005927"/>
          </a:xfrm>
          <a:prstGeom prst="rect">
            <a:avLst/>
          </a:prstGeom>
        </p:spPr>
      </p:pic>
      <p:pic>
        <p:nvPicPr>
          <p:cNvPr id="31" name="Imagen 30"/>
          <p:cNvPicPr>
            <a:picLocks noChangeAspect="1"/>
          </p:cNvPicPr>
          <p:nvPr/>
        </p:nvPicPr>
        <p:blipFill>
          <a:blip r:embed="rId9"/>
          <a:stretch>
            <a:fillRect/>
          </a:stretch>
        </p:blipFill>
        <p:spPr>
          <a:xfrm>
            <a:off x="2438746" y="6812469"/>
            <a:ext cx="1908213" cy="42676"/>
          </a:xfrm>
          <a:prstGeom prst="rect">
            <a:avLst/>
          </a:prstGeom>
        </p:spPr>
      </p:pic>
      <p:pic>
        <p:nvPicPr>
          <p:cNvPr id="32" name="Imagen 31"/>
          <p:cNvPicPr>
            <a:picLocks noChangeAspect="1"/>
          </p:cNvPicPr>
          <p:nvPr/>
        </p:nvPicPr>
        <p:blipFill>
          <a:blip r:embed="rId10"/>
          <a:stretch>
            <a:fillRect/>
          </a:stretch>
        </p:blipFill>
        <p:spPr>
          <a:xfrm rot="10800000">
            <a:off x="4782729" y="6812469"/>
            <a:ext cx="1908213" cy="42676"/>
          </a:xfrm>
          <a:prstGeom prst="rect">
            <a:avLst/>
          </a:prstGeom>
        </p:spPr>
      </p:pic>
    </p:spTree>
    <p:extLst>
      <p:ext uri="{BB962C8B-B14F-4D97-AF65-F5344CB8AC3E}">
        <p14:creationId xmlns:p14="http://schemas.microsoft.com/office/powerpoint/2010/main" val="989935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
          <p:cNvSpPr/>
          <p:nvPr/>
        </p:nvSpPr>
        <p:spPr>
          <a:xfrm>
            <a:off x="659391" y="2524149"/>
            <a:ext cx="3789045" cy="504190"/>
          </a:xfrm>
          <a:custGeom>
            <a:avLst/>
            <a:gdLst/>
            <a:ahLst/>
            <a:cxnLst/>
            <a:rect l="l" t="t" r="r" b="b"/>
            <a:pathLst>
              <a:path w="3789045" h="504189">
                <a:moveTo>
                  <a:pt x="1749577" y="0"/>
                </a:moveTo>
                <a:lnTo>
                  <a:pt x="1559280" y="147827"/>
                </a:lnTo>
                <a:lnTo>
                  <a:pt x="2460" y="147827"/>
                </a:lnTo>
                <a:lnTo>
                  <a:pt x="2200" y="182267"/>
                </a:lnTo>
                <a:lnTo>
                  <a:pt x="0" y="503961"/>
                </a:lnTo>
                <a:lnTo>
                  <a:pt x="3785069" y="503961"/>
                </a:lnTo>
                <a:lnTo>
                  <a:pt x="3788841" y="151193"/>
                </a:lnTo>
                <a:lnTo>
                  <a:pt x="1944204" y="151193"/>
                </a:lnTo>
                <a:lnTo>
                  <a:pt x="1749577" y="0"/>
                </a:lnTo>
                <a:close/>
              </a:path>
              <a:path w="3789045" h="504189">
                <a:moveTo>
                  <a:pt x="2475" y="145834"/>
                </a:moveTo>
                <a:lnTo>
                  <a:pt x="2460" y="147827"/>
                </a:lnTo>
                <a:lnTo>
                  <a:pt x="2475" y="145834"/>
                </a:lnTo>
                <a:close/>
              </a:path>
            </a:pathLst>
          </a:custGeom>
          <a:solidFill>
            <a:srgbClr val="ED1A3C"/>
          </a:solidFill>
        </p:spPr>
        <p:txBody>
          <a:bodyPr wrap="square" lIns="0" tIns="0" rIns="0" bIns="0" rtlCol="0"/>
          <a:lstStyle/>
          <a:p>
            <a:endParaRPr/>
          </a:p>
        </p:txBody>
      </p:sp>
      <p:sp>
        <p:nvSpPr>
          <p:cNvPr id="2" name="Marcador de número de diapositiva 1"/>
          <p:cNvSpPr>
            <a:spLocks noGrp="1"/>
          </p:cNvSpPr>
          <p:nvPr>
            <p:ph type="sldNum" sz="quarter" idx="12"/>
          </p:nvPr>
        </p:nvSpPr>
        <p:spPr/>
        <p:txBody>
          <a:bodyPr/>
          <a:lstStyle/>
          <a:p>
            <a:fld id="{914A319A-FE6C-4C70-984C-6791CA53122B}" type="slidenum">
              <a:rPr lang="es-MX" smtClean="0"/>
              <a:t>8</a:t>
            </a:fld>
            <a:endParaRPr lang="es-MX"/>
          </a:p>
        </p:txBody>
      </p:sp>
      <p:sp>
        <p:nvSpPr>
          <p:cNvPr id="3" name="object 13"/>
          <p:cNvSpPr/>
          <p:nvPr/>
        </p:nvSpPr>
        <p:spPr>
          <a:xfrm>
            <a:off x="1745883" y="389638"/>
            <a:ext cx="1259205" cy="1893570"/>
          </a:xfrm>
          <a:custGeom>
            <a:avLst/>
            <a:gdLst/>
            <a:ahLst/>
            <a:cxnLst/>
            <a:rect l="l" t="t" r="r" b="b"/>
            <a:pathLst>
              <a:path w="1259205" h="1893570">
                <a:moveTo>
                  <a:pt x="61288" y="685270"/>
                </a:moveTo>
                <a:lnTo>
                  <a:pt x="5480" y="686041"/>
                </a:lnTo>
                <a:lnTo>
                  <a:pt x="0" y="749726"/>
                </a:lnTo>
                <a:lnTo>
                  <a:pt x="30704" y="891201"/>
                </a:lnTo>
                <a:lnTo>
                  <a:pt x="69731" y="961432"/>
                </a:lnTo>
                <a:lnTo>
                  <a:pt x="61154" y="997884"/>
                </a:lnTo>
                <a:lnTo>
                  <a:pt x="59650" y="1028730"/>
                </a:lnTo>
                <a:lnTo>
                  <a:pt x="66437" y="1070796"/>
                </a:lnTo>
                <a:lnTo>
                  <a:pt x="82735" y="1140909"/>
                </a:lnTo>
                <a:lnTo>
                  <a:pt x="34082" y="1344317"/>
                </a:lnTo>
                <a:lnTo>
                  <a:pt x="34934" y="1470913"/>
                </a:lnTo>
                <a:lnTo>
                  <a:pt x="100654" y="1573615"/>
                </a:lnTo>
                <a:lnTo>
                  <a:pt x="246604" y="1705335"/>
                </a:lnTo>
                <a:lnTo>
                  <a:pt x="209823" y="1740818"/>
                </a:lnTo>
                <a:lnTo>
                  <a:pt x="242580" y="1788372"/>
                </a:lnTo>
                <a:lnTo>
                  <a:pt x="327236" y="1822391"/>
                </a:lnTo>
                <a:lnTo>
                  <a:pt x="546419" y="1878764"/>
                </a:lnTo>
                <a:lnTo>
                  <a:pt x="685862" y="1892949"/>
                </a:lnTo>
                <a:lnTo>
                  <a:pt x="805306" y="1860799"/>
                </a:lnTo>
                <a:lnTo>
                  <a:pt x="964496" y="1778169"/>
                </a:lnTo>
                <a:lnTo>
                  <a:pt x="976164" y="1746387"/>
                </a:lnTo>
                <a:lnTo>
                  <a:pt x="979782" y="1728749"/>
                </a:lnTo>
                <a:lnTo>
                  <a:pt x="975107" y="1718914"/>
                </a:lnTo>
                <a:lnTo>
                  <a:pt x="961893" y="1710542"/>
                </a:lnTo>
                <a:lnTo>
                  <a:pt x="1113775" y="1627187"/>
                </a:lnTo>
                <a:lnTo>
                  <a:pt x="1182014" y="1541149"/>
                </a:lnTo>
                <a:lnTo>
                  <a:pt x="1182462" y="1399999"/>
                </a:lnTo>
                <a:lnTo>
                  <a:pt x="1130968" y="1151310"/>
                </a:lnTo>
                <a:lnTo>
                  <a:pt x="1174714" y="1151310"/>
                </a:lnTo>
                <a:lnTo>
                  <a:pt x="1171568" y="1102661"/>
                </a:lnTo>
                <a:lnTo>
                  <a:pt x="1154374" y="997843"/>
                </a:lnTo>
                <a:lnTo>
                  <a:pt x="1148849" y="969886"/>
                </a:lnTo>
                <a:lnTo>
                  <a:pt x="1149175" y="949729"/>
                </a:lnTo>
                <a:lnTo>
                  <a:pt x="1149417" y="949073"/>
                </a:lnTo>
                <a:lnTo>
                  <a:pt x="151985" y="949073"/>
                </a:lnTo>
                <a:lnTo>
                  <a:pt x="136050" y="943221"/>
                </a:lnTo>
                <a:lnTo>
                  <a:pt x="124919" y="905039"/>
                </a:lnTo>
                <a:lnTo>
                  <a:pt x="115247" y="881610"/>
                </a:lnTo>
                <a:lnTo>
                  <a:pt x="101671" y="863300"/>
                </a:lnTo>
                <a:lnTo>
                  <a:pt x="78824" y="840478"/>
                </a:lnTo>
                <a:lnTo>
                  <a:pt x="76243" y="783336"/>
                </a:lnTo>
                <a:lnTo>
                  <a:pt x="82564" y="758871"/>
                </a:lnTo>
                <a:lnTo>
                  <a:pt x="1247745" y="758871"/>
                </a:lnTo>
                <a:lnTo>
                  <a:pt x="1232569" y="747979"/>
                </a:lnTo>
                <a:lnTo>
                  <a:pt x="218313" y="747979"/>
                </a:lnTo>
                <a:lnTo>
                  <a:pt x="181567" y="732540"/>
                </a:lnTo>
                <a:lnTo>
                  <a:pt x="61288" y="685270"/>
                </a:lnTo>
                <a:close/>
              </a:path>
              <a:path w="1259205" h="1893570">
                <a:moveTo>
                  <a:pt x="1174714" y="1151310"/>
                </a:moveTo>
                <a:lnTo>
                  <a:pt x="1130968" y="1151310"/>
                </a:lnTo>
                <a:lnTo>
                  <a:pt x="1162059" y="1165007"/>
                </a:lnTo>
                <a:lnTo>
                  <a:pt x="1174861" y="1153587"/>
                </a:lnTo>
                <a:lnTo>
                  <a:pt x="1174714" y="1151310"/>
                </a:lnTo>
                <a:close/>
              </a:path>
              <a:path w="1259205" h="1893570">
                <a:moveTo>
                  <a:pt x="1247745" y="758871"/>
                </a:moveTo>
                <a:lnTo>
                  <a:pt x="82564" y="758871"/>
                </a:lnTo>
                <a:lnTo>
                  <a:pt x="104248" y="762203"/>
                </a:lnTo>
                <a:lnTo>
                  <a:pt x="147759" y="788458"/>
                </a:lnTo>
                <a:lnTo>
                  <a:pt x="155461" y="823068"/>
                </a:lnTo>
                <a:lnTo>
                  <a:pt x="160602" y="840971"/>
                </a:lnTo>
                <a:lnTo>
                  <a:pt x="165501" y="847900"/>
                </a:lnTo>
                <a:lnTo>
                  <a:pt x="172474" y="849583"/>
                </a:lnTo>
                <a:lnTo>
                  <a:pt x="166782" y="911033"/>
                </a:lnTo>
                <a:lnTo>
                  <a:pt x="161091" y="941270"/>
                </a:lnTo>
                <a:lnTo>
                  <a:pt x="151985" y="949073"/>
                </a:lnTo>
                <a:lnTo>
                  <a:pt x="1149417" y="949073"/>
                </a:lnTo>
                <a:lnTo>
                  <a:pt x="1156350" y="930216"/>
                </a:lnTo>
                <a:lnTo>
                  <a:pt x="1069843" y="930216"/>
                </a:lnTo>
                <a:lnTo>
                  <a:pt x="1062609" y="913556"/>
                </a:lnTo>
                <a:lnTo>
                  <a:pt x="1060740" y="899333"/>
                </a:lnTo>
                <a:lnTo>
                  <a:pt x="1064724" y="879742"/>
                </a:lnTo>
                <a:lnTo>
                  <a:pt x="1075050" y="846980"/>
                </a:lnTo>
                <a:lnTo>
                  <a:pt x="1086181" y="796829"/>
                </a:lnTo>
                <a:lnTo>
                  <a:pt x="1095853" y="772526"/>
                </a:lnTo>
                <a:lnTo>
                  <a:pt x="1109429" y="767245"/>
                </a:lnTo>
                <a:lnTo>
                  <a:pt x="1258988" y="767245"/>
                </a:lnTo>
                <a:lnTo>
                  <a:pt x="1259073" y="767000"/>
                </a:lnTo>
                <a:lnTo>
                  <a:pt x="1247745" y="758871"/>
                </a:lnTo>
                <a:close/>
              </a:path>
              <a:path w="1259205" h="1893570">
                <a:moveTo>
                  <a:pt x="1258988" y="767245"/>
                </a:moveTo>
                <a:lnTo>
                  <a:pt x="1109429" y="767245"/>
                </a:lnTo>
                <a:lnTo>
                  <a:pt x="1132276" y="774158"/>
                </a:lnTo>
                <a:lnTo>
                  <a:pt x="1139995" y="785675"/>
                </a:lnTo>
                <a:lnTo>
                  <a:pt x="1140399" y="798048"/>
                </a:lnTo>
                <a:lnTo>
                  <a:pt x="1131539" y="818958"/>
                </a:lnTo>
                <a:lnTo>
                  <a:pt x="1111461" y="856086"/>
                </a:lnTo>
                <a:lnTo>
                  <a:pt x="1069843" y="930216"/>
                </a:lnTo>
                <a:lnTo>
                  <a:pt x="1156350" y="930216"/>
                </a:lnTo>
                <a:lnTo>
                  <a:pt x="1157305" y="927620"/>
                </a:lnTo>
                <a:lnTo>
                  <a:pt x="1175189" y="893805"/>
                </a:lnTo>
                <a:lnTo>
                  <a:pt x="1242980" y="813333"/>
                </a:lnTo>
                <a:lnTo>
                  <a:pt x="1258988" y="767245"/>
                </a:lnTo>
                <a:close/>
              </a:path>
              <a:path w="1259205" h="1893570">
                <a:moveTo>
                  <a:pt x="614332" y="0"/>
                </a:moveTo>
                <a:lnTo>
                  <a:pt x="576657" y="12964"/>
                </a:lnTo>
                <a:lnTo>
                  <a:pt x="519717" y="51046"/>
                </a:lnTo>
                <a:lnTo>
                  <a:pt x="493707" y="235729"/>
                </a:lnTo>
                <a:lnTo>
                  <a:pt x="383155" y="274987"/>
                </a:lnTo>
                <a:lnTo>
                  <a:pt x="321376" y="305955"/>
                </a:lnTo>
                <a:lnTo>
                  <a:pt x="285937" y="344727"/>
                </a:lnTo>
                <a:lnTo>
                  <a:pt x="254401" y="407395"/>
                </a:lnTo>
                <a:lnTo>
                  <a:pt x="169664" y="426255"/>
                </a:lnTo>
                <a:lnTo>
                  <a:pt x="132477" y="441212"/>
                </a:lnTo>
                <a:lnTo>
                  <a:pt x="134792" y="460069"/>
                </a:lnTo>
                <a:lnTo>
                  <a:pt x="168562" y="490631"/>
                </a:lnTo>
                <a:lnTo>
                  <a:pt x="120650" y="515707"/>
                </a:lnTo>
                <a:lnTo>
                  <a:pt x="107119" y="535174"/>
                </a:lnTo>
                <a:lnTo>
                  <a:pt x="130164" y="559030"/>
                </a:lnTo>
                <a:lnTo>
                  <a:pt x="191981" y="597273"/>
                </a:lnTo>
                <a:lnTo>
                  <a:pt x="222543" y="693026"/>
                </a:lnTo>
                <a:lnTo>
                  <a:pt x="231646" y="739035"/>
                </a:lnTo>
                <a:lnTo>
                  <a:pt x="218313" y="747979"/>
                </a:lnTo>
                <a:lnTo>
                  <a:pt x="1232569" y="747979"/>
                </a:lnTo>
                <a:lnTo>
                  <a:pt x="1229178" y="745545"/>
                </a:lnTo>
                <a:lnTo>
                  <a:pt x="1011321" y="745545"/>
                </a:lnTo>
                <a:lnTo>
                  <a:pt x="993965" y="686367"/>
                </a:lnTo>
                <a:lnTo>
                  <a:pt x="989534" y="652551"/>
                </a:lnTo>
                <a:lnTo>
                  <a:pt x="999248" y="631415"/>
                </a:lnTo>
                <a:lnTo>
                  <a:pt x="1024326" y="610277"/>
                </a:lnTo>
                <a:lnTo>
                  <a:pt x="1089186" y="570327"/>
                </a:lnTo>
                <a:lnTo>
                  <a:pt x="1114058" y="544275"/>
                </a:lnTo>
                <a:lnTo>
                  <a:pt x="1101868" y="520663"/>
                </a:lnTo>
                <a:lnTo>
                  <a:pt x="1055543" y="488027"/>
                </a:lnTo>
                <a:lnTo>
                  <a:pt x="1076432" y="438490"/>
                </a:lnTo>
                <a:lnTo>
                  <a:pt x="1076350" y="413578"/>
                </a:lnTo>
                <a:lnTo>
                  <a:pt x="1054761" y="407395"/>
                </a:lnTo>
                <a:lnTo>
                  <a:pt x="987915" y="407395"/>
                </a:lnTo>
                <a:lnTo>
                  <a:pt x="897404" y="312496"/>
                </a:lnTo>
                <a:lnTo>
                  <a:pt x="839325" y="262710"/>
                </a:lnTo>
                <a:lnTo>
                  <a:pt x="788562" y="241699"/>
                </a:lnTo>
                <a:lnTo>
                  <a:pt x="719996" y="233125"/>
                </a:lnTo>
                <a:lnTo>
                  <a:pt x="699193" y="48442"/>
                </a:lnTo>
                <a:lnTo>
                  <a:pt x="649569" y="11907"/>
                </a:lnTo>
                <a:lnTo>
                  <a:pt x="614332" y="0"/>
                </a:lnTo>
                <a:close/>
              </a:path>
              <a:path w="1259205" h="1893570">
                <a:moveTo>
                  <a:pt x="1065816" y="698355"/>
                </a:moveTo>
                <a:lnTo>
                  <a:pt x="1039603" y="699700"/>
                </a:lnTo>
                <a:lnTo>
                  <a:pt x="1024608" y="714210"/>
                </a:lnTo>
                <a:lnTo>
                  <a:pt x="1011321" y="745545"/>
                </a:lnTo>
                <a:lnTo>
                  <a:pt x="1229178" y="745545"/>
                </a:lnTo>
                <a:lnTo>
                  <a:pt x="1217616" y="737248"/>
                </a:lnTo>
                <a:lnTo>
                  <a:pt x="1112756" y="706518"/>
                </a:lnTo>
                <a:lnTo>
                  <a:pt x="1065816" y="698355"/>
                </a:lnTo>
                <a:close/>
              </a:path>
              <a:path w="1259205" h="1893570">
                <a:moveTo>
                  <a:pt x="1048958" y="405733"/>
                </a:moveTo>
                <a:lnTo>
                  <a:pt x="987915" y="407395"/>
                </a:lnTo>
                <a:lnTo>
                  <a:pt x="1054761" y="407395"/>
                </a:lnTo>
                <a:lnTo>
                  <a:pt x="1048958" y="405733"/>
                </a:lnTo>
                <a:close/>
              </a:path>
            </a:pathLst>
          </a:custGeom>
          <a:solidFill>
            <a:srgbClr val="231F20"/>
          </a:solidFill>
        </p:spPr>
        <p:txBody>
          <a:bodyPr wrap="square" lIns="0" tIns="0" rIns="0" bIns="0" rtlCol="0"/>
          <a:lstStyle/>
          <a:p>
            <a:endParaRPr/>
          </a:p>
        </p:txBody>
      </p:sp>
      <p:sp>
        <p:nvSpPr>
          <p:cNvPr id="4" name="object 2"/>
          <p:cNvSpPr/>
          <p:nvPr/>
        </p:nvSpPr>
        <p:spPr>
          <a:xfrm>
            <a:off x="6606185" y="491736"/>
            <a:ext cx="1246505" cy="1758950"/>
          </a:xfrm>
          <a:custGeom>
            <a:avLst/>
            <a:gdLst/>
            <a:ahLst/>
            <a:cxnLst/>
            <a:rect l="l" t="t" r="r" b="b"/>
            <a:pathLst>
              <a:path w="1246504" h="1758950">
                <a:moveTo>
                  <a:pt x="453594" y="1148"/>
                </a:moveTo>
                <a:lnTo>
                  <a:pt x="423615" y="3786"/>
                </a:lnTo>
                <a:lnTo>
                  <a:pt x="397622" y="13227"/>
                </a:lnTo>
                <a:lnTo>
                  <a:pt x="384407" y="33604"/>
                </a:lnTo>
                <a:lnTo>
                  <a:pt x="384912" y="44590"/>
                </a:lnTo>
                <a:lnTo>
                  <a:pt x="388792" y="55048"/>
                </a:lnTo>
                <a:lnTo>
                  <a:pt x="394733" y="65000"/>
                </a:lnTo>
                <a:lnTo>
                  <a:pt x="401425" y="74472"/>
                </a:lnTo>
                <a:lnTo>
                  <a:pt x="426655" y="117271"/>
                </a:lnTo>
                <a:lnTo>
                  <a:pt x="444173" y="163758"/>
                </a:lnTo>
                <a:lnTo>
                  <a:pt x="453820" y="212547"/>
                </a:lnTo>
                <a:lnTo>
                  <a:pt x="455439" y="262255"/>
                </a:lnTo>
                <a:lnTo>
                  <a:pt x="448868" y="311497"/>
                </a:lnTo>
                <a:lnTo>
                  <a:pt x="433950" y="358889"/>
                </a:lnTo>
                <a:lnTo>
                  <a:pt x="410762" y="403980"/>
                </a:lnTo>
                <a:lnTo>
                  <a:pt x="381586" y="445102"/>
                </a:lnTo>
                <a:lnTo>
                  <a:pt x="347845" y="483184"/>
                </a:lnTo>
                <a:lnTo>
                  <a:pt x="310964" y="519155"/>
                </a:lnTo>
                <a:lnTo>
                  <a:pt x="272365" y="553944"/>
                </a:lnTo>
                <a:lnTo>
                  <a:pt x="233473" y="588482"/>
                </a:lnTo>
                <a:lnTo>
                  <a:pt x="195710" y="623697"/>
                </a:lnTo>
                <a:lnTo>
                  <a:pt x="160110" y="660750"/>
                </a:lnTo>
                <a:lnTo>
                  <a:pt x="126987" y="700140"/>
                </a:lnTo>
                <a:lnTo>
                  <a:pt x="96771" y="741737"/>
                </a:lnTo>
                <a:lnTo>
                  <a:pt x="69890" y="785409"/>
                </a:lnTo>
                <a:lnTo>
                  <a:pt x="46774" y="831026"/>
                </a:lnTo>
                <a:lnTo>
                  <a:pt x="27853" y="878456"/>
                </a:lnTo>
                <a:lnTo>
                  <a:pt x="13554" y="927569"/>
                </a:lnTo>
                <a:lnTo>
                  <a:pt x="4760" y="974417"/>
                </a:lnTo>
                <a:lnTo>
                  <a:pt x="309" y="1021791"/>
                </a:lnTo>
                <a:lnTo>
                  <a:pt x="0" y="1069406"/>
                </a:lnTo>
                <a:lnTo>
                  <a:pt x="3626" y="1116982"/>
                </a:lnTo>
                <a:lnTo>
                  <a:pt x="10985" y="1164236"/>
                </a:lnTo>
                <a:lnTo>
                  <a:pt x="21873" y="1210885"/>
                </a:lnTo>
                <a:lnTo>
                  <a:pt x="36086" y="1256648"/>
                </a:lnTo>
                <a:lnTo>
                  <a:pt x="53420" y="1301242"/>
                </a:lnTo>
                <a:lnTo>
                  <a:pt x="73609" y="1344480"/>
                </a:lnTo>
                <a:lnTo>
                  <a:pt x="96374" y="1386362"/>
                </a:lnTo>
                <a:lnTo>
                  <a:pt x="121501" y="1426895"/>
                </a:lnTo>
                <a:lnTo>
                  <a:pt x="148778" y="1466086"/>
                </a:lnTo>
                <a:lnTo>
                  <a:pt x="177990" y="1503943"/>
                </a:lnTo>
                <a:lnTo>
                  <a:pt x="208925" y="1540473"/>
                </a:lnTo>
                <a:lnTo>
                  <a:pt x="241369" y="1575685"/>
                </a:lnTo>
                <a:lnTo>
                  <a:pt x="275111" y="1609585"/>
                </a:lnTo>
                <a:lnTo>
                  <a:pt x="283471" y="1617775"/>
                </a:lnTo>
                <a:lnTo>
                  <a:pt x="291464" y="1626322"/>
                </a:lnTo>
                <a:lnTo>
                  <a:pt x="298544" y="1635504"/>
                </a:lnTo>
                <a:lnTo>
                  <a:pt x="304168" y="1645602"/>
                </a:lnTo>
                <a:lnTo>
                  <a:pt x="307374" y="1654345"/>
                </a:lnTo>
                <a:lnTo>
                  <a:pt x="309914" y="1663336"/>
                </a:lnTo>
                <a:lnTo>
                  <a:pt x="312518" y="1672296"/>
                </a:lnTo>
                <a:lnTo>
                  <a:pt x="344521" y="1709670"/>
                </a:lnTo>
                <a:lnTo>
                  <a:pt x="384204" y="1725269"/>
                </a:lnTo>
                <a:lnTo>
                  <a:pt x="430676" y="1737222"/>
                </a:lnTo>
                <a:lnTo>
                  <a:pt x="477745" y="1746526"/>
                </a:lnTo>
                <a:lnTo>
                  <a:pt x="525262" y="1753180"/>
                </a:lnTo>
                <a:lnTo>
                  <a:pt x="573079" y="1757185"/>
                </a:lnTo>
                <a:lnTo>
                  <a:pt x="621046" y="1758540"/>
                </a:lnTo>
                <a:lnTo>
                  <a:pt x="669015" y="1757246"/>
                </a:lnTo>
                <a:lnTo>
                  <a:pt x="716836" y="1753302"/>
                </a:lnTo>
                <a:lnTo>
                  <a:pt x="764361" y="1746709"/>
                </a:lnTo>
                <a:lnTo>
                  <a:pt x="811441" y="1737466"/>
                </a:lnTo>
                <a:lnTo>
                  <a:pt x="857927" y="1725574"/>
                </a:lnTo>
                <a:lnTo>
                  <a:pt x="898286" y="1709656"/>
                </a:lnTo>
                <a:lnTo>
                  <a:pt x="927053" y="1680222"/>
                </a:lnTo>
                <a:lnTo>
                  <a:pt x="935254" y="1652628"/>
                </a:lnTo>
                <a:lnTo>
                  <a:pt x="938381" y="1643557"/>
                </a:lnTo>
                <a:lnTo>
                  <a:pt x="944226" y="1632817"/>
                </a:lnTo>
                <a:lnTo>
                  <a:pt x="951729" y="1623101"/>
                </a:lnTo>
                <a:lnTo>
                  <a:pt x="960269" y="1614104"/>
                </a:lnTo>
                <a:lnTo>
                  <a:pt x="969229" y="1605521"/>
                </a:lnTo>
                <a:lnTo>
                  <a:pt x="1005046" y="1570339"/>
                </a:lnTo>
                <a:lnTo>
                  <a:pt x="1039576" y="1533590"/>
                </a:lnTo>
                <a:lnTo>
                  <a:pt x="1072507" y="1495314"/>
                </a:lnTo>
                <a:lnTo>
                  <a:pt x="1103532" y="1455554"/>
                </a:lnTo>
                <a:lnTo>
                  <a:pt x="1132338" y="1414350"/>
                </a:lnTo>
                <a:lnTo>
                  <a:pt x="1158618" y="1371744"/>
                </a:lnTo>
                <a:lnTo>
                  <a:pt x="1182060" y="1327779"/>
                </a:lnTo>
                <a:lnTo>
                  <a:pt x="1202356" y="1282496"/>
                </a:lnTo>
                <a:lnTo>
                  <a:pt x="1219195" y="1235935"/>
                </a:lnTo>
                <a:lnTo>
                  <a:pt x="1232267" y="1188140"/>
                </a:lnTo>
                <a:lnTo>
                  <a:pt x="1241263" y="1139151"/>
                </a:lnTo>
                <a:lnTo>
                  <a:pt x="1245726" y="1090802"/>
                </a:lnTo>
                <a:lnTo>
                  <a:pt x="1245889" y="1042393"/>
                </a:lnTo>
                <a:lnTo>
                  <a:pt x="1241915" y="994178"/>
                </a:lnTo>
                <a:lnTo>
                  <a:pt x="1233968" y="946411"/>
                </a:lnTo>
                <a:lnTo>
                  <a:pt x="1222211" y="899346"/>
                </a:lnTo>
                <a:lnTo>
                  <a:pt x="1206808" y="853236"/>
                </a:lnTo>
                <a:lnTo>
                  <a:pt x="1187922" y="808336"/>
                </a:lnTo>
                <a:lnTo>
                  <a:pt x="1165716" y="764900"/>
                </a:lnTo>
                <a:lnTo>
                  <a:pt x="1140354" y="723182"/>
                </a:lnTo>
                <a:lnTo>
                  <a:pt x="1112000" y="683434"/>
                </a:lnTo>
                <a:lnTo>
                  <a:pt x="1080816" y="645912"/>
                </a:lnTo>
                <a:lnTo>
                  <a:pt x="1046966" y="610870"/>
                </a:lnTo>
                <a:lnTo>
                  <a:pt x="1007453" y="575124"/>
                </a:lnTo>
                <a:lnTo>
                  <a:pt x="966861" y="540369"/>
                </a:lnTo>
                <a:lnTo>
                  <a:pt x="927127" y="504931"/>
                </a:lnTo>
                <a:lnTo>
                  <a:pt x="890187" y="467139"/>
                </a:lnTo>
                <a:lnTo>
                  <a:pt x="857977" y="425323"/>
                </a:lnTo>
                <a:lnTo>
                  <a:pt x="835950" y="385331"/>
                </a:lnTo>
                <a:lnTo>
                  <a:pt x="820227" y="342591"/>
                </a:lnTo>
                <a:lnTo>
                  <a:pt x="810743" y="298003"/>
                </a:lnTo>
                <a:lnTo>
                  <a:pt x="807428" y="252471"/>
                </a:lnTo>
                <a:lnTo>
                  <a:pt x="810216" y="206895"/>
                </a:lnTo>
                <a:lnTo>
                  <a:pt x="819039" y="162179"/>
                </a:lnTo>
                <a:lnTo>
                  <a:pt x="835747" y="114701"/>
                </a:lnTo>
                <a:lnTo>
                  <a:pt x="863800" y="69788"/>
                </a:lnTo>
                <a:lnTo>
                  <a:pt x="874255" y="53643"/>
                </a:lnTo>
                <a:lnTo>
                  <a:pt x="841653" y="5876"/>
                </a:lnTo>
                <a:lnTo>
                  <a:pt x="748716" y="1181"/>
                </a:lnTo>
                <a:lnTo>
                  <a:pt x="478768" y="1181"/>
                </a:lnTo>
                <a:lnTo>
                  <a:pt x="453594" y="1148"/>
                </a:lnTo>
                <a:close/>
              </a:path>
              <a:path w="1246504" h="1758950">
                <a:moveTo>
                  <a:pt x="674729" y="0"/>
                </a:moveTo>
                <a:lnTo>
                  <a:pt x="612690" y="1104"/>
                </a:lnTo>
                <a:lnTo>
                  <a:pt x="478768" y="1181"/>
                </a:lnTo>
                <a:lnTo>
                  <a:pt x="748716" y="1181"/>
                </a:lnTo>
                <a:lnTo>
                  <a:pt x="674729"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5" name="object 3"/>
          <p:cNvSpPr/>
          <p:nvPr/>
        </p:nvSpPr>
        <p:spPr>
          <a:xfrm>
            <a:off x="8470" y="1816274"/>
            <a:ext cx="9135530" cy="133658"/>
          </a:xfrm>
          <a:custGeom>
            <a:avLst/>
            <a:gdLst/>
            <a:ahLst/>
            <a:cxnLst/>
            <a:rect l="l" t="t" r="r" b="b"/>
            <a:pathLst>
              <a:path w="10050145" h="125730">
                <a:moveTo>
                  <a:pt x="10049929" y="0"/>
                </a:moveTo>
                <a:lnTo>
                  <a:pt x="10049929" y="125209"/>
                </a:lnTo>
                <a:lnTo>
                  <a:pt x="0" y="125209"/>
                </a:lnTo>
                <a:lnTo>
                  <a:pt x="0" y="0"/>
                </a:lnTo>
                <a:lnTo>
                  <a:pt x="10049929"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6" name="object 14"/>
          <p:cNvSpPr txBox="1"/>
          <p:nvPr/>
        </p:nvSpPr>
        <p:spPr>
          <a:xfrm>
            <a:off x="2274138" y="1671154"/>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FFFFFF"/>
                </a:solidFill>
                <a:latin typeface="Calibri"/>
                <a:cs typeface="Calibri"/>
              </a:rPr>
              <a:t>7</a:t>
            </a:r>
            <a:endParaRPr sz="2000" dirty="0">
              <a:latin typeface="Calibri"/>
              <a:cs typeface="Calibri"/>
            </a:endParaRPr>
          </a:p>
        </p:txBody>
      </p:sp>
      <p:sp>
        <p:nvSpPr>
          <p:cNvPr id="7" name="object 15"/>
          <p:cNvSpPr txBox="1"/>
          <p:nvPr/>
        </p:nvSpPr>
        <p:spPr>
          <a:xfrm>
            <a:off x="7159320" y="1683854"/>
            <a:ext cx="157480" cy="330200"/>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FFFFFF"/>
                </a:solidFill>
                <a:latin typeface="Calibri"/>
                <a:cs typeface="Calibri"/>
              </a:rPr>
              <a:t>8</a:t>
            </a:r>
            <a:endParaRPr sz="2000" dirty="0">
              <a:latin typeface="Calibri"/>
              <a:cs typeface="Calibri"/>
            </a:endParaRPr>
          </a:p>
        </p:txBody>
      </p:sp>
      <p:sp>
        <p:nvSpPr>
          <p:cNvPr id="14" name="object 27"/>
          <p:cNvSpPr/>
          <p:nvPr/>
        </p:nvSpPr>
        <p:spPr>
          <a:xfrm>
            <a:off x="1441082" y="2675557"/>
            <a:ext cx="777341" cy="338391"/>
          </a:xfrm>
          <a:prstGeom prst="rect">
            <a:avLst/>
          </a:prstGeom>
          <a:blipFill>
            <a:blip r:embed="rId2" cstate="print"/>
            <a:stretch>
              <a:fillRect/>
            </a:stretch>
          </a:blipFill>
        </p:spPr>
        <p:txBody>
          <a:bodyPr wrap="square" lIns="0" tIns="0" rIns="0" bIns="0" rtlCol="0"/>
          <a:lstStyle/>
          <a:p>
            <a:endParaRPr/>
          </a:p>
        </p:txBody>
      </p:sp>
      <p:sp>
        <p:nvSpPr>
          <p:cNvPr id="15" name="object 27"/>
          <p:cNvSpPr/>
          <p:nvPr/>
        </p:nvSpPr>
        <p:spPr>
          <a:xfrm>
            <a:off x="2199717" y="2675556"/>
            <a:ext cx="777341" cy="338391"/>
          </a:xfrm>
          <a:prstGeom prst="rect">
            <a:avLst/>
          </a:prstGeom>
          <a:blipFill>
            <a:blip r:embed="rId2" cstate="print"/>
            <a:stretch>
              <a:fillRect/>
            </a:stretch>
          </a:blipFill>
        </p:spPr>
        <p:txBody>
          <a:bodyPr wrap="square" lIns="0" tIns="0" rIns="0" bIns="0" rtlCol="0"/>
          <a:lstStyle/>
          <a:p>
            <a:endParaRPr/>
          </a:p>
        </p:txBody>
      </p:sp>
      <p:sp>
        <p:nvSpPr>
          <p:cNvPr id="16" name="object 27"/>
          <p:cNvSpPr/>
          <p:nvPr/>
        </p:nvSpPr>
        <p:spPr>
          <a:xfrm>
            <a:off x="2981408" y="2675556"/>
            <a:ext cx="777341" cy="338391"/>
          </a:xfrm>
          <a:prstGeom prst="rect">
            <a:avLst/>
          </a:prstGeom>
          <a:blipFill>
            <a:blip r:embed="rId2" cstate="print"/>
            <a:stretch>
              <a:fillRect/>
            </a:stretch>
          </a:blipFill>
        </p:spPr>
        <p:txBody>
          <a:bodyPr wrap="square" lIns="0" tIns="0" rIns="0" bIns="0" rtlCol="0"/>
          <a:lstStyle/>
          <a:p>
            <a:endParaRPr/>
          </a:p>
        </p:txBody>
      </p:sp>
      <p:sp>
        <p:nvSpPr>
          <p:cNvPr id="17" name="object 27"/>
          <p:cNvSpPr/>
          <p:nvPr/>
        </p:nvSpPr>
        <p:spPr>
          <a:xfrm>
            <a:off x="3627268" y="2675556"/>
            <a:ext cx="777341" cy="338391"/>
          </a:xfrm>
          <a:prstGeom prst="rect">
            <a:avLst/>
          </a:prstGeom>
          <a:blipFill>
            <a:blip r:embed="rId2" cstate="print"/>
            <a:stretch>
              <a:fillRect/>
            </a:stretch>
          </a:blipFill>
        </p:spPr>
        <p:txBody>
          <a:bodyPr wrap="square" lIns="0" tIns="0" rIns="0" bIns="0" rtlCol="0"/>
          <a:lstStyle/>
          <a:p>
            <a:endParaRPr/>
          </a:p>
        </p:txBody>
      </p:sp>
      <p:sp>
        <p:nvSpPr>
          <p:cNvPr id="18" name="object 27"/>
          <p:cNvSpPr/>
          <p:nvPr/>
        </p:nvSpPr>
        <p:spPr>
          <a:xfrm>
            <a:off x="678097" y="2682752"/>
            <a:ext cx="777341" cy="338391"/>
          </a:xfrm>
          <a:prstGeom prst="rect">
            <a:avLst/>
          </a:prstGeom>
          <a:blipFill>
            <a:blip r:embed="rId2" cstate="print"/>
            <a:stretch>
              <a:fillRect/>
            </a:stretch>
          </a:blipFill>
        </p:spPr>
        <p:txBody>
          <a:bodyPr wrap="square" lIns="0" tIns="0" rIns="0" bIns="0" rtlCol="0"/>
          <a:lstStyle/>
          <a:p>
            <a:endParaRPr/>
          </a:p>
        </p:txBody>
      </p:sp>
      <p:sp>
        <p:nvSpPr>
          <p:cNvPr id="19" name="object 28"/>
          <p:cNvSpPr txBox="1"/>
          <p:nvPr/>
        </p:nvSpPr>
        <p:spPr>
          <a:xfrm>
            <a:off x="694335" y="2575571"/>
            <a:ext cx="3788104" cy="1919756"/>
          </a:xfrm>
          <a:prstGeom prst="rect">
            <a:avLst/>
          </a:prstGeom>
        </p:spPr>
        <p:txBody>
          <a:bodyPr vert="horz" wrap="square" lIns="0" tIns="133350" rIns="0" bIns="0" rtlCol="0">
            <a:spAutoFit/>
          </a:bodyPr>
          <a:lstStyle/>
          <a:p>
            <a:pPr marL="1527175">
              <a:lnSpc>
                <a:spcPct val="100000"/>
              </a:lnSpc>
              <a:spcBef>
                <a:spcPts val="1050"/>
              </a:spcBef>
            </a:pPr>
            <a:r>
              <a:rPr sz="2000" b="1" spc="-75" dirty="0">
                <a:solidFill>
                  <a:srgbClr val="FFFFFF"/>
                </a:solidFill>
                <a:latin typeface="Arial"/>
                <a:cs typeface="Arial"/>
              </a:rPr>
              <a:t>2009</a:t>
            </a:r>
            <a:endParaRPr sz="2000" dirty="0">
              <a:latin typeface="Arial"/>
              <a:cs typeface="Arial"/>
            </a:endParaRPr>
          </a:p>
          <a:p>
            <a:pPr marL="12700" marR="5080">
              <a:lnSpc>
                <a:spcPct val="100000"/>
              </a:lnSpc>
              <a:spcBef>
                <a:spcPts val="615"/>
              </a:spcBef>
            </a:pPr>
            <a:r>
              <a:rPr sz="1300" dirty="0">
                <a:solidFill>
                  <a:srgbClr val="231F20"/>
                </a:solidFill>
                <a:latin typeface="Arial"/>
                <a:cs typeface="Arial"/>
              </a:rPr>
              <a:t>Firma </a:t>
            </a:r>
            <a:r>
              <a:rPr sz="1300" spc="-5" dirty="0">
                <a:solidFill>
                  <a:srgbClr val="231F20"/>
                </a:solidFill>
                <a:latin typeface="Arial"/>
                <a:cs typeface="Arial"/>
              </a:rPr>
              <a:t>del </a:t>
            </a:r>
            <a:r>
              <a:rPr sz="1300" dirty="0">
                <a:solidFill>
                  <a:srgbClr val="231F20"/>
                </a:solidFill>
                <a:latin typeface="Arial"/>
                <a:cs typeface="Arial"/>
              </a:rPr>
              <a:t>convenio </a:t>
            </a:r>
            <a:r>
              <a:rPr sz="1300" spc="-5" dirty="0">
                <a:solidFill>
                  <a:srgbClr val="231F20"/>
                </a:solidFill>
                <a:latin typeface="Arial"/>
                <a:cs typeface="Arial"/>
              </a:rPr>
              <a:t>de </a:t>
            </a:r>
            <a:r>
              <a:rPr sz="1300" dirty="0">
                <a:solidFill>
                  <a:srgbClr val="231F20"/>
                </a:solidFill>
                <a:latin typeface="Arial"/>
                <a:cs typeface="Arial"/>
              </a:rPr>
              <a:t>colaboración con  </a:t>
            </a:r>
            <a:r>
              <a:rPr sz="1300" b="1" spc="-5" dirty="0">
                <a:solidFill>
                  <a:srgbClr val="231F20"/>
                </a:solidFill>
                <a:latin typeface="Arial"/>
                <a:cs typeface="Arial"/>
              </a:rPr>
              <a:t>BLACKSMITH </a:t>
            </a:r>
            <a:r>
              <a:rPr sz="1300" b="1" dirty="0">
                <a:solidFill>
                  <a:srgbClr val="231F20"/>
                </a:solidFill>
                <a:latin typeface="Arial"/>
                <a:cs typeface="Arial"/>
              </a:rPr>
              <a:t>INSTITUTE </a:t>
            </a:r>
            <a:r>
              <a:rPr sz="1300" spc="-5" dirty="0">
                <a:solidFill>
                  <a:srgbClr val="231F20"/>
                </a:solidFill>
                <a:latin typeface="Arial"/>
                <a:cs typeface="Arial"/>
              </a:rPr>
              <a:t>para la </a:t>
            </a:r>
            <a:r>
              <a:rPr sz="1300" dirty="0">
                <a:solidFill>
                  <a:srgbClr val="231F20"/>
                </a:solidFill>
                <a:latin typeface="Arial"/>
                <a:cs typeface="Arial"/>
              </a:rPr>
              <a:t>rehabilitación  </a:t>
            </a:r>
            <a:r>
              <a:rPr sz="1300" spc="-5" dirty="0">
                <a:solidFill>
                  <a:srgbClr val="231F20"/>
                </a:solidFill>
                <a:latin typeface="Arial"/>
                <a:cs typeface="Arial"/>
              </a:rPr>
              <a:t>de </a:t>
            </a:r>
            <a:r>
              <a:rPr sz="1300" dirty="0">
                <a:solidFill>
                  <a:srgbClr val="231F20"/>
                </a:solidFill>
                <a:latin typeface="Arial"/>
                <a:cs typeface="Arial"/>
              </a:rPr>
              <a:t>sitios contaminados y </a:t>
            </a:r>
            <a:r>
              <a:rPr sz="1300" spc="-5" dirty="0">
                <a:solidFill>
                  <a:srgbClr val="231F20"/>
                </a:solidFill>
                <a:latin typeface="Arial"/>
                <a:cs typeface="Arial"/>
              </a:rPr>
              <a:t>la detección de niveles  de plomo en la </a:t>
            </a:r>
            <a:r>
              <a:rPr sz="1300" dirty="0">
                <a:solidFill>
                  <a:srgbClr val="231F20"/>
                </a:solidFill>
                <a:latin typeface="Arial"/>
                <a:cs typeface="Arial"/>
              </a:rPr>
              <a:t>sangre </a:t>
            </a:r>
            <a:r>
              <a:rPr sz="1300" spc="-5" dirty="0">
                <a:solidFill>
                  <a:srgbClr val="231F20"/>
                </a:solidFill>
                <a:latin typeface="Arial"/>
                <a:cs typeface="Arial"/>
              </a:rPr>
              <a:t>de artesanos </a:t>
            </a:r>
            <a:r>
              <a:rPr sz="1300" dirty="0">
                <a:solidFill>
                  <a:srgbClr val="231F20"/>
                </a:solidFill>
                <a:latin typeface="Arial"/>
                <a:cs typeface="Arial"/>
              </a:rPr>
              <a:t>y </a:t>
            </a:r>
            <a:r>
              <a:rPr sz="1300" spc="-5" dirty="0">
                <a:solidFill>
                  <a:srgbClr val="231F20"/>
                </a:solidFill>
                <a:latin typeface="Arial"/>
                <a:cs typeface="Arial"/>
              </a:rPr>
              <a:t>niños que  </a:t>
            </a:r>
            <a:r>
              <a:rPr sz="1300" dirty="0">
                <a:solidFill>
                  <a:srgbClr val="231F20"/>
                </a:solidFill>
                <a:latin typeface="Arial"/>
                <a:cs typeface="Arial"/>
              </a:rPr>
              <a:t>residen </a:t>
            </a:r>
            <a:r>
              <a:rPr sz="1300" spc="-5" dirty="0">
                <a:solidFill>
                  <a:srgbClr val="231F20"/>
                </a:solidFill>
                <a:latin typeface="Arial"/>
                <a:cs typeface="Arial"/>
              </a:rPr>
              <a:t>en </a:t>
            </a:r>
            <a:r>
              <a:rPr sz="1300" dirty="0">
                <a:solidFill>
                  <a:srgbClr val="231F20"/>
                </a:solidFill>
                <a:latin typeface="Arial"/>
                <a:cs typeface="Arial"/>
              </a:rPr>
              <a:t>zonas </a:t>
            </a:r>
            <a:r>
              <a:rPr sz="1300" spc="-5" dirty="0">
                <a:solidFill>
                  <a:srgbClr val="231F20"/>
                </a:solidFill>
                <a:latin typeface="Arial"/>
                <a:cs typeface="Arial"/>
              </a:rPr>
              <a:t>aledañas </a:t>
            </a:r>
            <a:r>
              <a:rPr sz="1300" dirty="0">
                <a:solidFill>
                  <a:srgbClr val="231F20"/>
                </a:solidFill>
                <a:latin typeface="Arial"/>
                <a:cs typeface="Arial"/>
              </a:rPr>
              <a:t>a talleres </a:t>
            </a:r>
            <a:r>
              <a:rPr sz="1300" spc="-5" dirty="0">
                <a:solidFill>
                  <a:srgbClr val="231F20"/>
                </a:solidFill>
                <a:latin typeface="Arial"/>
                <a:cs typeface="Arial"/>
              </a:rPr>
              <a:t>artesanales,  así </a:t>
            </a:r>
            <a:r>
              <a:rPr sz="1300" dirty="0">
                <a:solidFill>
                  <a:srgbClr val="231F20"/>
                </a:solidFill>
                <a:latin typeface="Arial"/>
                <a:cs typeface="Arial"/>
              </a:rPr>
              <a:t>como </a:t>
            </a:r>
            <a:r>
              <a:rPr sz="1300" spc="-5" dirty="0">
                <a:solidFill>
                  <a:srgbClr val="231F20"/>
                </a:solidFill>
                <a:latin typeface="Arial"/>
                <a:cs typeface="Arial"/>
              </a:rPr>
              <a:t>la </a:t>
            </a:r>
            <a:r>
              <a:rPr sz="1300" dirty="0">
                <a:solidFill>
                  <a:srgbClr val="231F20"/>
                </a:solidFill>
                <a:latin typeface="Arial"/>
                <a:cs typeface="Arial"/>
              </a:rPr>
              <a:t>sensibilización a través </a:t>
            </a:r>
            <a:r>
              <a:rPr sz="1300" spc="-5" dirty="0">
                <a:solidFill>
                  <a:srgbClr val="231F20"/>
                </a:solidFill>
                <a:latin typeface="Arial"/>
                <a:cs typeface="Arial"/>
              </a:rPr>
              <a:t>de </a:t>
            </a:r>
            <a:r>
              <a:rPr sz="1300" dirty="0">
                <a:solidFill>
                  <a:srgbClr val="231F20"/>
                </a:solidFill>
                <a:latin typeface="Arial"/>
                <a:cs typeface="Arial"/>
              </a:rPr>
              <a:t>clínicas</a:t>
            </a:r>
            <a:r>
              <a:rPr sz="1300" spc="-90" dirty="0">
                <a:solidFill>
                  <a:srgbClr val="231F20"/>
                </a:solidFill>
                <a:latin typeface="Arial"/>
                <a:cs typeface="Arial"/>
              </a:rPr>
              <a:t> </a:t>
            </a:r>
            <a:r>
              <a:rPr sz="1300" spc="-5" dirty="0">
                <a:solidFill>
                  <a:srgbClr val="231F20"/>
                </a:solidFill>
                <a:latin typeface="Arial"/>
                <a:cs typeface="Arial"/>
              </a:rPr>
              <a:t>de  </a:t>
            </a:r>
            <a:r>
              <a:rPr sz="1300" dirty="0">
                <a:solidFill>
                  <a:srgbClr val="231F20"/>
                </a:solidFill>
                <a:latin typeface="Arial"/>
                <a:cs typeface="Arial"/>
              </a:rPr>
              <a:t>salud.</a:t>
            </a:r>
            <a:endParaRPr sz="1300" dirty="0">
              <a:latin typeface="Arial"/>
              <a:cs typeface="Arial"/>
            </a:endParaRPr>
          </a:p>
        </p:txBody>
      </p:sp>
      <p:sp>
        <p:nvSpPr>
          <p:cNvPr id="20" name="object 30"/>
          <p:cNvSpPr/>
          <p:nvPr/>
        </p:nvSpPr>
        <p:spPr>
          <a:xfrm>
            <a:off x="2977058" y="4362531"/>
            <a:ext cx="3861435" cy="2297559"/>
          </a:xfrm>
          <a:prstGeom prst="rect">
            <a:avLst/>
          </a:prstGeom>
          <a:blipFill>
            <a:blip r:embed="rId3" cstate="print"/>
            <a:stretch>
              <a:fillRect/>
            </a:stretch>
          </a:blipFill>
        </p:spPr>
        <p:txBody>
          <a:bodyPr wrap="square" lIns="0" tIns="0" rIns="0" bIns="0" rtlCol="0"/>
          <a:lstStyle/>
          <a:p>
            <a:endParaRPr/>
          </a:p>
        </p:txBody>
      </p:sp>
      <p:sp>
        <p:nvSpPr>
          <p:cNvPr id="21" name="object 5"/>
          <p:cNvSpPr/>
          <p:nvPr/>
        </p:nvSpPr>
        <p:spPr>
          <a:xfrm>
            <a:off x="5094296" y="2516891"/>
            <a:ext cx="3789045" cy="504190"/>
          </a:xfrm>
          <a:custGeom>
            <a:avLst/>
            <a:gdLst/>
            <a:ahLst/>
            <a:cxnLst/>
            <a:rect l="l" t="t" r="r" b="b"/>
            <a:pathLst>
              <a:path w="3789045" h="504189">
                <a:moveTo>
                  <a:pt x="1749577" y="0"/>
                </a:moveTo>
                <a:lnTo>
                  <a:pt x="1559280" y="147827"/>
                </a:lnTo>
                <a:lnTo>
                  <a:pt x="2460" y="147827"/>
                </a:lnTo>
                <a:lnTo>
                  <a:pt x="2200" y="182267"/>
                </a:lnTo>
                <a:lnTo>
                  <a:pt x="0" y="503961"/>
                </a:lnTo>
                <a:lnTo>
                  <a:pt x="3785069" y="503961"/>
                </a:lnTo>
                <a:lnTo>
                  <a:pt x="3788841" y="151193"/>
                </a:lnTo>
                <a:lnTo>
                  <a:pt x="1944204" y="151193"/>
                </a:lnTo>
                <a:lnTo>
                  <a:pt x="1749577" y="0"/>
                </a:lnTo>
                <a:close/>
              </a:path>
              <a:path w="3789045" h="504189">
                <a:moveTo>
                  <a:pt x="2475" y="145834"/>
                </a:moveTo>
                <a:lnTo>
                  <a:pt x="2460" y="147827"/>
                </a:lnTo>
                <a:lnTo>
                  <a:pt x="2475" y="145834"/>
                </a:lnTo>
                <a:close/>
              </a:path>
            </a:pathLst>
          </a:custGeom>
          <a:solidFill>
            <a:srgbClr val="909C23"/>
          </a:solidFill>
        </p:spPr>
        <p:txBody>
          <a:bodyPr wrap="square" lIns="0" tIns="0" rIns="0" bIns="0" rtlCol="0"/>
          <a:lstStyle/>
          <a:p>
            <a:endParaRPr/>
          </a:p>
        </p:txBody>
      </p:sp>
      <p:sp>
        <p:nvSpPr>
          <p:cNvPr id="22" name="object 22"/>
          <p:cNvSpPr/>
          <p:nvPr/>
        </p:nvSpPr>
        <p:spPr>
          <a:xfrm>
            <a:off x="6542770" y="2650564"/>
            <a:ext cx="776592" cy="334162"/>
          </a:xfrm>
          <a:prstGeom prst="rect">
            <a:avLst/>
          </a:prstGeom>
          <a:blipFill>
            <a:blip r:embed="rId4" cstate="print"/>
            <a:stretch>
              <a:fillRect/>
            </a:stretch>
          </a:blipFill>
        </p:spPr>
        <p:txBody>
          <a:bodyPr wrap="square" lIns="0" tIns="0" rIns="0" bIns="0" rtlCol="0"/>
          <a:lstStyle/>
          <a:p>
            <a:endParaRPr/>
          </a:p>
        </p:txBody>
      </p:sp>
      <p:sp>
        <p:nvSpPr>
          <p:cNvPr id="23" name="object 22"/>
          <p:cNvSpPr/>
          <p:nvPr/>
        </p:nvSpPr>
        <p:spPr>
          <a:xfrm>
            <a:off x="7308169" y="2668548"/>
            <a:ext cx="776592" cy="334162"/>
          </a:xfrm>
          <a:prstGeom prst="rect">
            <a:avLst/>
          </a:prstGeom>
          <a:blipFill>
            <a:blip r:embed="rId4" cstate="print"/>
            <a:stretch>
              <a:fillRect/>
            </a:stretch>
          </a:blipFill>
        </p:spPr>
        <p:txBody>
          <a:bodyPr wrap="square" lIns="0" tIns="0" rIns="0" bIns="0" rtlCol="0"/>
          <a:lstStyle/>
          <a:p>
            <a:endParaRPr/>
          </a:p>
        </p:txBody>
      </p:sp>
      <p:sp>
        <p:nvSpPr>
          <p:cNvPr id="24" name="object 22"/>
          <p:cNvSpPr/>
          <p:nvPr/>
        </p:nvSpPr>
        <p:spPr>
          <a:xfrm>
            <a:off x="8095755" y="2650564"/>
            <a:ext cx="776592" cy="334162"/>
          </a:xfrm>
          <a:prstGeom prst="rect">
            <a:avLst/>
          </a:prstGeom>
          <a:blipFill>
            <a:blip r:embed="rId4" cstate="print"/>
            <a:stretch>
              <a:fillRect/>
            </a:stretch>
          </a:blipFill>
        </p:spPr>
        <p:txBody>
          <a:bodyPr wrap="square" lIns="0" tIns="0" rIns="0" bIns="0" rtlCol="0"/>
          <a:lstStyle/>
          <a:p>
            <a:endParaRPr/>
          </a:p>
        </p:txBody>
      </p:sp>
      <p:sp>
        <p:nvSpPr>
          <p:cNvPr id="25" name="object 22"/>
          <p:cNvSpPr/>
          <p:nvPr/>
        </p:nvSpPr>
        <p:spPr>
          <a:xfrm>
            <a:off x="5766178" y="2650564"/>
            <a:ext cx="776592" cy="334162"/>
          </a:xfrm>
          <a:prstGeom prst="rect">
            <a:avLst/>
          </a:prstGeom>
          <a:blipFill>
            <a:blip r:embed="rId4" cstate="print"/>
            <a:stretch>
              <a:fillRect/>
            </a:stretch>
          </a:blipFill>
        </p:spPr>
        <p:txBody>
          <a:bodyPr wrap="square" lIns="0" tIns="0" rIns="0" bIns="0" rtlCol="0"/>
          <a:lstStyle/>
          <a:p>
            <a:endParaRPr/>
          </a:p>
        </p:txBody>
      </p:sp>
      <p:sp>
        <p:nvSpPr>
          <p:cNvPr id="26" name="object 22"/>
          <p:cNvSpPr/>
          <p:nvPr/>
        </p:nvSpPr>
        <p:spPr>
          <a:xfrm>
            <a:off x="5083302" y="2668742"/>
            <a:ext cx="776592" cy="334162"/>
          </a:xfrm>
          <a:prstGeom prst="rect">
            <a:avLst/>
          </a:prstGeom>
          <a:blipFill>
            <a:blip r:embed="rId4" cstate="print"/>
            <a:stretch>
              <a:fillRect/>
            </a:stretch>
          </a:blipFill>
        </p:spPr>
        <p:txBody>
          <a:bodyPr wrap="square" lIns="0" tIns="0" rIns="0" bIns="0" rtlCol="0"/>
          <a:lstStyle/>
          <a:p>
            <a:endParaRPr/>
          </a:p>
        </p:txBody>
      </p:sp>
      <p:sp>
        <p:nvSpPr>
          <p:cNvPr id="27" name="object 29"/>
          <p:cNvSpPr txBox="1"/>
          <p:nvPr/>
        </p:nvSpPr>
        <p:spPr>
          <a:xfrm>
            <a:off x="5049303" y="2693398"/>
            <a:ext cx="3730625" cy="1527175"/>
          </a:xfrm>
          <a:prstGeom prst="rect">
            <a:avLst/>
          </a:prstGeom>
        </p:spPr>
        <p:txBody>
          <a:bodyPr vert="horz" wrap="square" lIns="0" tIns="12700" rIns="0" bIns="0" rtlCol="0">
            <a:spAutoFit/>
          </a:bodyPr>
          <a:lstStyle/>
          <a:p>
            <a:pPr marL="1525905">
              <a:lnSpc>
                <a:spcPct val="100000"/>
              </a:lnSpc>
              <a:spcBef>
                <a:spcPts val="100"/>
              </a:spcBef>
            </a:pPr>
            <a:r>
              <a:rPr sz="2000" b="1" spc="-75" dirty="0">
                <a:solidFill>
                  <a:srgbClr val="FFFFFF"/>
                </a:solidFill>
                <a:latin typeface="Arial"/>
                <a:cs typeface="Arial"/>
              </a:rPr>
              <a:t>2010</a:t>
            </a:r>
            <a:endParaRPr sz="2000" dirty="0">
              <a:latin typeface="Arial"/>
              <a:cs typeface="Arial"/>
            </a:endParaRPr>
          </a:p>
          <a:p>
            <a:pPr marL="12700" marR="156845">
              <a:lnSpc>
                <a:spcPct val="100000"/>
              </a:lnSpc>
              <a:spcBef>
                <a:spcPts val="1019"/>
              </a:spcBef>
            </a:pPr>
            <a:r>
              <a:rPr sz="1400" spc="-5" dirty="0">
                <a:solidFill>
                  <a:srgbClr val="231F20"/>
                </a:solidFill>
                <a:latin typeface="Arial"/>
                <a:cs typeface="Arial"/>
              </a:rPr>
              <a:t>Capacitación </a:t>
            </a:r>
            <a:r>
              <a:rPr sz="1400" dirty="0">
                <a:solidFill>
                  <a:srgbClr val="231F20"/>
                </a:solidFill>
                <a:latin typeface="Arial"/>
                <a:cs typeface="Arial"/>
              </a:rPr>
              <a:t>continua a través </a:t>
            </a:r>
            <a:r>
              <a:rPr sz="1400" spc="-5" dirty="0">
                <a:solidFill>
                  <a:srgbClr val="231F20"/>
                </a:solidFill>
                <a:latin typeface="Arial"/>
                <a:cs typeface="Arial"/>
              </a:rPr>
              <a:t>del  </a:t>
            </a:r>
            <a:r>
              <a:rPr sz="1400" b="1" dirty="0">
                <a:solidFill>
                  <a:srgbClr val="231F20"/>
                </a:solidFill>
                <a:latin typeface="Arial"/>
                <a:cs typeface="Arial"/>
              </a:rPr>
              <a:t>“PROGRAMA </a:t>
            </a:r>
            <a:r>
              <a:rPr sz="1400" b="1" spc="-5" dirty="0">
                <a:solidFill>
                  <a:srgbClr val="231F20"/>
                </a:solidFill>
                <a:latin typeface="Arial"/>
                <a:cs typeface="Arial"/>
              </a:rPr>
              <a:t>NACIONAL </a:t>
            </a:r>
            <a:r>
              <a:rPr sz="1400" b="1" spc="-30" dirty="0">
                <a:solidFill>
                  <a:srgbClr val="231F20"/>
                </a:solidFill>
                <a:latin typeface="Arial"/>
                <a:cs typeface="Arial"/>
              </a:rPr>
              <a:t>PARA </a:t>
            </a:r>
            <a:r>
              <a:rPr sz="1400" b="1" dirty="0" smtClean="0">
                <a:solidFill>
                  <a:srgbClr val="231F20"/>
                </a:solidFill>
                <a:latin typeface="Arial"/>
                <a:cs typeface="Arial"/>
              </a:rPr>
              <a:t>LA</a:t>
            </a:r>
            <a:r>
              <a:rPr lang="es-MX" sz="1400" b="1" dirty="0" smtClean="0">
                <a:solidFill>
                  <a:srgbClr val="231F20"/>
                </a:solidFill>
                <a:latin typeface="Arial"/>
                <a:cs typeface="Arial"/>
              </a:rPr>
              <a:t> </a:t>
            </a:r>
            <a:r>
              <a:rPr sz="1400" b="1" spc="-290" dirty="0" smtClean="0">
                <a:solidFill>
                  <a:srgbClr val="231F20"/>
                </a:solidFill>
                <a:latin typeface="Arial"/>
                <a:cs typeface="Arial"/>
              </a:rPr>
              <a:t> </a:t>
            </a:r>
            <a:r>
              <a:rPr sz="1400" b="1" spc="-5" dirty="0">
                <a:solidFill>
                  <a:srgbClr val="231F20"/>
                </a:solidFill>
                <a:latin typeface="Arial"/>
                <a:cs typeface="Arial"/>
              </a:rPr>
              <a:t>ADOP-  CIÓN DE </a:t>
            </a:r>
            <a:r>
              <a:rPr sz="1400" b="1" spc="-15" dirty="0">
                <a:solidFill>
                  <a:srgbClr val="231F20"/>
                </a:solidFill>
                <a:latin typeface="Arial"/>
                <a:cs typeface="Arial"/>
              </a:rPr>
              <a:t>ESMALTE </a:t>
            </a:r>
            <a:r>
              <a:rPr sz="1400" b="1" dirty="0">
                <a:solidFill>
                  <a:srgbClr val="231F20"/>
                </a:solidFill>
                <a:latin typeface="Arial"/>
                <a:cs typeface="Arial"/>
              </a:rPr>
              <a:t>LIBRE </a:t>
            </a:r>
            <a:r>
              <a:rPr sz="1400" b="1" spc="-5" dirty="0">
                <a:solidFill>
                  <a:srgbClr val="231F20"/>
                </a:solidFill>
                <a:latin typeface="Arial"/>
                <a:cs typeface="Arial"/>
              </a:rPr>
              <a:t>DE</a:t>
            </a:r>
            <a:r>
              <a:rPr sz="1400" b="1" spc="-35" dirty="0">
                <a:solidFill>
                  <a:srgbClr val="231F20"/>
                </a:solidFill>
                <a:latin typeface="Arial"/>
                <a:cs typeface="Arial"/>
              </a:rPr>
              <a:t> </a:t>
            </a:r>
            <a:r>
              <a:rPr sz="1400" b="1" dirty="0">
                <a:solidFill>
                  <a:srgbClr val="231F20"/>
                </a:solidFill>
                <a:latin typeface="Arial"/>
                <a:cs typeface="Arial"/>
              </a:rPr>
              <a:t>PLOMO“</a:t>
            </a:r>
            <a:endParaRPr sz="1400" dirty="0">
              <a:latin typeface="Arial"/>
              <a:cs typeface="Arial"/>
            </a:endParaRPr>
          </a:p>
          <a:p>
            <a:pPr marL="12700" marR="5080">
              <a:lnSpc>
                <a:spcPct val="100000"/>
              </a:lnSpc>
            </a:pPr>
            <a:r>
              <a:rPr sz="1400" spc="-5" dirty="0">
                <a:solidFill>
                  <a:srgbClr val="231F20"/>
                </a:solidFill>
                <a:latin typeface="Arial"/>
                <a:cs typeface="Arial"/>
              </a:rPr>
              <a:t>proporcionando asesoría </a:t>
            </a:r>
            <a:r>
              <a:rPr sz="1400" dirty="0">
                <a:solidFill>
                  <a:srgbClr val="231F20"/>
                </a:solidFill>
                <a:latin typeface="Arial"/>
                <a:cs typeface="Arial"/>
              </a:rPr>
              <a:t>y </a:t>
            </a:r>
            <a:r>
              <a:rPr sz="1400" spc="-5" dirty="0">
                <a:solidFill>
                  <a:srgbClr val="231F20"/>
                </a:solidFill>
                <a:latin typeface="Arial"/>
                <a:cs typeface="Arial"/>
              </a:rPr>
              <a:t>asistencia </a:t>
            </a:r>
            <a:r>
              <a:rPr sz="1400" dirty="0">
                <a:solidFill>
                  <a:srgbClr val="231F20"/>
                </a:solidFill>
                <a:latin typeface="Arial"/>
                <a:cs typeface="Arial"/>
              </a:rPr>
              <a:t>técnica a  talleres</a:t>
            </a:r>
            <a:r>
              <a:rPr sz="1400" spc="-5" dirty="0">
                <a:solidFill>
                  <a:srgbClr val="231F20"/>
                </a:solidFill>
                <a:latin typeface="Arial"/>
                <a:cs typeface="Arial"/>
              </a:rPr>
              <a:t> alfareros.</a:t>
            </a:r>
            <a:endParaRPr sz="1400" dirty="0">
              <a:latin typeface="Arial"/>
              <a:cs typeface="Arial"/>
            </a:endParaRPr>
          </a:p>
        </p:txBody>
      </p:sp>
      <p:pic>
        <p:nvPicPr>
          <p:cNvPr id="28" name="Imagen 27"/>
          <p:cNvPicPr>
            <a:picLocks noChangeAspect="1"/>
          </p:cNvPicPr>
          <p:nvPr/>
        </p:nvPicPr>
        <p:blipFill>
          <a:blip r:embed="rId5"/>
          <a:stretch>
            <a:fillRect/>
          </a:stretch>
        </p:blipFill>
        <p:spPr>
          <a:xfrm>
            <a:off x="8138073" y="-11228"/>
            <a:ext cx="1005927" cy="1005927"/>
          </a:xfrm>
          <a:prstGeom prst="rect">
            <a:avLst/>
          </a:prstGeom>
        </p:spPr>
      </p:pic>
      <p:pic>
        <p:nvPicPr>
          <p:cNvPr id="29" name="Imagen 28"/>
          <p:cNvPicPr>
            <a:picLocks noChangeAspect="1"/>
          </p:cNvPicPr>
          <p:nvPr/>
        </p:nvPicPr>
        <p:blipFill>
          <a:blip r:embed="rId6"/>
          <a:stretch>
            <a:fillRect/>
          </a:stretch>
        </p:blipFill>
        <p:spPr>
          <a:xfrm>
            <a:off x="2574226" y="6737031"/>
            <a:ext cx="1908213" cy="42676"/>
          </a:xfrm>
          <a:prstGeom prst="rect">
            <a:avLst/>
          </a:prstGeom>
        </p:spPr>
      </p:pic>
      <p:pic>
        <p:nvPicPr>
          <p:cNvPr id="30" name="Imagen 29"/>
          <p:cNvPicPr>
            <a:picLocks noChangeAspect="1"/>
          </p:cNvPicPr>
          <p:nvPr/>
        </p:nvPicPr>
        <p:blipFill>
          <a:blip r:embed="rId7"/>
          <a:stretch>
            <a:fillRect/>
          </a:stretch>
        </p:blipFill>
        <p:spPr>
          <a:xfrm rot="10800000">
            <a:off x="4918209" y="6737031"/>
            <a:ext cx="1908213" cy="42676"/>
          </a:xfrm>
          <a:prstGeom prst="rect">
            <a:avLst/>
          </a:prstGeom>
        </p:spPr>
      </p:pic>
    </p:spTree>
    <p:extLst>
      <p:ext uri="{BB962C8B-B14F-4D97-AF65-F5344CB8AC3E}">
        <p14:creationId xmlns:p14="http://schemas.microsoft.com/office/powerpoint/2010/main" val="84037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0" y="1387164"/>
            <a:ext cx="9135531" cy="130086"/>
          </a:xfrm>
          <a:custGeom>
            <a:avLst/>
            <a:gdLst/>
            <a:ahLst/>
            <a:cxnLst/>
            <a:rect l="l" t="t" r="r" b="b"/>
            <a:pathLst>
              <a:path w="10050145" h="125730">
                <a:moveTo>
                  <a:pt x="10049929" y="0"/>
                </a:moveTo>
                <a:lnTo>
                  <a:pt x="10049929" y="125209"/>
                </a:lnTo>
                <a:lnTo>
                  <a:pt x="0" y="125209"/>
                </a:lnTo>
                <a:lnTo>
                  <a:pt x="0" y="0"/>
                </a:lnTo>
                <a:lnTo>
                  <a:pt x="10049929" y="0"/>
                </a:lnTo>
                <a:close/>
              </a:path>
            </a:pathLst>
          </a:custGeom>
          <a:solidFill>
            <a:srgbClr val="231F20"/>
          </a:solidFill>
        </p:spPr>
        <p:txBody>
          <a:bodyPr wrap="square" lIns="0" tIns="0" rIns="0" bIns="0" rtlCol="0"/>
          <a:lstStyle/>
          <a:p>
            <a:endParaRPr/>
          </a:p>
        </p:txBody>
      </p:sp>
      <p:sp>
        <p:nvSpPr>
          <p:cNvPr id="7" name="object 22"/>
          <p:cNvSpPr/>
          <p:nvPr/>
        </p:nvSpPr>
        <p:spPr>
          <a:xfrm>
            <a:off x="-12335" y="0"/>
            <a:ext cx="1892722" cy="3454590"/>
          </a:xfrm>
          <a:prstGeom prst="rect">
            <a:avLst/>
          </a:prstGeom>
          <a:blipFill>
            <a:blip r:embed="rId2" cstate="print"/>
            <a:stretch>
              <a:fillRect/>
            </a:stretch>
          </a:blipFill>
        </p:spPr>
        <p:txBody>
          <a:bodyPr wrap="square" lIns="0" tIns="0" rIns="0" bIns="0" rtlCol="0"/>
          <a:lstStyle/>
          <a:p>
            <a:endParaRPr/>
          </a:p>
        </p:txBody>
      </p:sp>
      <p:sp>
        <p:nvSpPr>
          <p:cNvPr id="2" name="Marcador de número de diapositiva 1"/>
          <p:cNvSpPr>
            <a:spLocks noGrp="1"/>
          </p:cNvSpPr>
          <p:nvPr>
            <p:ph type="sldNum" sz="quarter" idx="12"/>
          </p:nvPr>
        </p:nvSpPr>
        <p:spPr/>
        <p:txBody>
          <a:bodyPr/>
          <a:lstStyle/>
          <a:p>
            <a:fld id="{914A319A-FE6C-4C70-984C-6791CA53122B}" type="slidenum">
              <a:rPr lang="es-MX" smtClean="0"/>
              <a:t>9</a:t>
            </a:fld>
            <a:endParaRPr lang="es-MX"/>
          </a:p>
        </p:txBody>
      </p:sp>
      <p:sp>
        <p:nvSpPr>
          <p:cNvPr id="3" name="CuadroTexto 2"/>
          <p:cNvSpPr txBox="1"/>
          <p:nvPr/>
        </p:nvSpPr>
        <p:spPr>
          <a:xfrm>
            <a:off x="1618330" y="48546"/>
            <a:ext cx="6781800" cy="1446550"/>
          </a:xfrm>
          <a:prstGeom prst="rect">
            <a:avLst/>
          </a:prstGeom>
          <a:noFill/>
        </p:spPr>
        <p:txBody>
          <a:bodyPr wrap="square" rtlCol="0">
            <a:spAutoFit/>
          </a:bodyPr>
          <a:lstStyle/>
          <a:p>
            <a:pPr algn="ctr"/>
            <a:r>
              <a:rPr lang="es-MX" sz="4400" dirty="0" smtClean="0"/>
              <a:t>ACCIONES </a:t>
            </a:r>
          </a:p>
          <a:p>
            <a:pPr algn="ctr"/>
            <a:r>
              <a:rPr lang="es-MX" sz="4400" dirty="0" smtClean="0"/>
              <a:t>2011 al 2018 </a:t>
            </a:r>
            <a:endParaRPr lang="es-MX" sz="4400" dirty="0"/>
          </a:p>
        </p:txBody>
      </p:sp>
      <p:pic>
        <p:nvPicPr>
          <p:cNvPr id="4" name="Imagen 3"/>
          <p:cNvPicPr>
            <a:picLocks noChangeAspect="1"/>
          </p:cNvPicPr>
          <p:nvPr/>
        </p:nvPicPr>
        <p:blipFill>
          <a:blip r:embed="rId3"/>
          <a:stretch>
            <a:fillRect/>
          </a:stretch>
        </p:blipFill>
        <p:spPr>
          <a:xfrm>
            <a:off x="8138073" y="0"/>
            <a:ext cx="1005927" cy="1005927"/>
          </a:xfrm>
          <a:prstGeom prst="rect">
            <a:avLst/>
          </a:prstGeom>
        </p:spPr>
      </p:pic>
      <p:sp>
        <p:nvSpPr>
          <p:cNvPr id="6" name="CuadroTexto 5"/>
          <p:cNvSpPr txBox="1"/>
          <p:nvPr/>
        </p:nvSpPr>
        <p:spPr>
          <a:xfrm>
            <a:off x="1825308" y="1495096"/>
            <a:ext cx="7365303" cy="6617196"/>
          </a:xfrm>
          <a:prstGeom prst="rect">
            <a:avLst/>
          </a:prstGeom>
          <a:noFill/>
        </p:spPr>
        <p:txBody>
          <a:bodyPr wrap="square" rtlCol="0">
            <a:spAutoFit/>
          </a:bodyPr>
          <a:lstStyle/>
          <a:p>
            <a:pPr algn="just"/>
            <a:r>
              <a:rPr lang="es-MX" sz="1400" b="1" dirty="0" smtClean="0">
                <a:latin typeface="Arial" panose="020B0604020202020204" pitchFamily="34" charset="0"/>
                <a:cs typeface="Arial" panose="020B0604020202020204" pitchFamily="34" charset="0"/>
              </a:rPr>
              <a:t>FONART</a:t>
            </a:r>
            <a:r>
              <a:rPr lang="es-MX" sz="1400" dirty="0" smtClean="0">
                <a:latin typeface="Arial" panose="020B0604020202020204" pitchFamily="34" charset="0"/>
                <a:cs typeface="Arial" panose="020B0604020202020204" pitchFamily="34" charset="0"/>
              </a:rPr>
              <a:t> imparte capacitación para la sustitución del plomo en la alfarería vidriada tradicional. </a:t>
            </a:r>
          </a:p>
          <a:p>
            <a:pPr algn="just"/>
            <a:endParaRPr lang="es-MX" sz="1400"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Así también en la formulación, preparación, aplicación, y cocción de pigmentos cerámicos para la decoración de los productos de alfarería. </a:t>
            </a:r>
          </a:p>
          <a:p>
            <a:pPr algn="just"/>
            <a:endParaRPr lang="es-MX" sz="1400" dirty="0" smtClean="0">
              <a:latin typeface="Arial" panose="020B0604020202020204" pitchFamily="34" charset="0"/>
              <a:cs typeface="Arial" panose="020B0604020202020204" pitchFamily="34" charset="0"/>
            </a:endParaRPr>
          </a:p>
          <a:p>
            <a:pPr lvl="0" algn="just"/>
            <a:r>
              <a:rPr lang="es-MX" sz="1400" dirty="0" smtClean="0">
                <a:latin typeface="Arial" panose="020B0604020202020204" pitchFamily="34" charset="0"/>
                <a:cs typeface="Arial" panose="020B0604020202020204" pitchFamily="34" charset="0"/>
              </a:rPr>
              <a:t>Con estas acciones FONART vigila por la salud de las y los mexicanos:  </a:t>
            </a:r>
          </a:p>
          <a:p>
            <a:pPr lvl="0" algn="just"/>
            <a:endParaRPr lang="es-MX" sz="1400" dirty="0" smtClean="0">
              <a:latin typeface="Arial" panose="020B0604020202020204" pitchFamily="34" charset="0"/>
              <a:cs typeface="Arial" panose="020B0604020202020204" pitchFamily="34" charset="0"/>
            </a:endParaRPr>
          </a:p>
          <a:p>
            <a:pPr lvl="0" algn="just"/>
            <a:r>
              <a:rPr lang="es-MX" sz="1400" dirty="0" smtClean="0">
                <a:solidFill>
                  <a:prstClr val="black"/>
                </a:solidFill>
                <a:latin typeface="Arial" panose="020B0604020202020204" pitchFamily="34" charset="0"/>
                <a:cs typeface="Arial" panose="020B0604020202020204" pitchFamily="34" charset="0"/>
              </a:rPr>
              <a:t>A través de la Observancia de la </a:t>
            </a:r>
            <a:r>
              <a:rPr lang="es-MX" sz="1400" b="1" dirty="0" smtClean="0">
                <a:solidFill>
                  <a:prstClr val="black"/>
                </a:solidFill>
                <a:latin typeface="Arial" panose="020B0604020202020204" pitchFamily="34" charset="0"/>
                <a:cs typeface="Arial" panose="020B0604020202020204" pitchFamily="34" charset="0"/>
              </a:rPr>
              <a:t>NOM-231-SSA1-2016</a:t>
            </a:r>
            <a:r>
              <a:rPr lang="es-MX" sz="1400" b="1" dirty="0">
                <a:solidFill>
                  <a:prstClr val="black"/>
                </a:solidFill>
                <a:latin typeface="Arial" panose="020B0604020202020204" pitchFamily="34" charset="0"/>
                <a:cs typeface="Arial" panose="020B0604020202020204" pitchFamily="34" charset="0"/>
              </a:rPr>
              <a:t>, Artículos de alfarería vidriada, cerámica vidriada, porcelana y artículos de vidrio-Límites máximos permisibles de plomo y cadmio solubles-Método de </a:t>
            </a:r>
            <a:r>
              <a:rPr lang="es-MX" sz="1400" b="1" dirty="0" smtClean="0">
                <a:solidFill>
                  <a:prstClr val="black"/>
                </a:solidFill>
                <a:latin typeface="Arial" panose="020B0604020202020204" pitchFamily="34" charset="0"/>
                <a:cs typeface="Arial" panose="020B0604020202020204" pitchFamily="34" charset="0"/>
              </a:rPr>
              <a:t>Ensayo. </a:t>
            </a:r>
            <a:r>
              <a:rPr lang="es-MX" sz="1400" b="1" dirty="0" smtClean="0">
                <a:latin typeface="Arial" panose="020B0604020202020204" pitchFamily="34" charset="0"/>
                <a:cs typeface="Arial" panose="020B0604020202020204" pitchFamily="34" charset="0"/>
              </a:rPr>
              <a:t>en el sector de la alfarería y cerámica a nivel nacional e internacional</a:t>
            </a:r>
            <a:r>
              <a:rPr lang="es-MX" sz="1400" dirty="0" smtClean="0">
                <a:latin typeface="Arial" panose="020B0604020202020204" pitchFamily="34" charset="0"/>
                <a:cs typeface="Arial" panose="020B0604020202020204" pitchFamily="34" charset="0"/>
              </a:rPr>
              <a:t>. </a:t>
            </a:r>
          </a:p>
          <a:p>
            <a:pPr lvl="0" algn="just"/>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a:p>
            <a:pPr lvl="0" algn="just"/>
            <a:r>
              <a:rPr lang="es-MX" sz="1400" dirty="0" smtClean="0">
                <a:latin typeface="Arial" panose="020B0604020202020204" pitchFamily="34" charset="0"/>
                <a:cs typeface="Arial" panose="020B0604020202020204" pitchFamily="34" charset="0"/>
              </a:rPr>
              <a:t>Esta Norma específica los límites máximos permisibles de plomo y cadmio solubles, que deben cumplir los artículos de alfarería vidriada, cerámica vidriada, porcelana y artículos de vidrio, que se utilicen para contener y procesar alimentos y bebidas.</a:t>
            </a:r>
          </a:p>
          <a:p>
            <a:pPr lvl="0" algn="just"/>
            <a:endParaRPr lang="es-MX" sz="1400" dirty="0" smtClean="0">
              <a:latin typeface="Arial" panose="020B0604020202020204" pitchFamily="34" charset="0"/>
              <a:cs typeface="Arial" panose="020B0604020202020204" pitchFamily="34" charset="0"/>
            </a:endParaRPr>
          </a:p>
          <a:p>
            <a:pPr lvl="0" algn="just"/>
            <a:r>
              <a:rPr lang="es-MX" sz="1400" dirty="0" smtClean="0">
                <a:latin typeface="Arial" panose="020B0604020202020204" pitchFamily="34" charset="0"/>
                <a:cs typeface="Arial" panose="020B0604020202020204" pitchFamily="34" charset="0"/>
              </a:rPr>
              <a:t>Es aplicable a cualquier tipo de alfarería, cerámica vidriada o artículos de vidrio, coloreados o no, con decoración o sin ella pudiendo presentarse ésta en el interior, exterior (labio y borde) o en ambas posiciones.</a:t>
            </a:r>
          </a:p>
          <a:p>
            <a:pPr lvl="0" algn="just"/>
            <a:endParaRPr lang="es-MX" sz="1400" dirty="0" smtClean="0">
              <a:latin typeface="Arial" panose="020B0604020202020204" pitchFamily="34" charset="0"/>
              <a:cs typeface="Arial" panose="020B0604020202020204" pitchFamily="34" charset="0"/>
            </a:endParaRPr>
          </a:p>
          <a:p>
            <a:pPr lvl="0" algn="just"/>
            <a:r>
              <a:rPr lang="es-MX" sz="1400" dirty="0" smtClean="0">
                <a:latin typeface="Arial" panose="020B0604020202020204" pitchFamily="34" charset="0"/>
                <a:cs typeface="Arial" panose="020B0604020202020204" pitchFamily="34" charset="0"/>
              </a:rPr>
              <a:t>Esta Norma es de observancia obligatoria en todo el territorio nacional para los responsables de los productos de alfarería, cerámica vidriada, porcelana y vidrio, de producción nacional y de importación, destinados a contener y procesar alimentos y bebidas.</a:t>
            </a:r>
          </a:p>
          <a:p>
            <a:pPr lvl="0" algn="just"/>
            <a:endParaRPr lang="es-MX" sz="1400" dirty="0" smtClean="0">
              <a:latin typeface="Arial" panose="020B0604020202020204" pitchFamily="34" charset="0"/>
              <a:cs typeface="Arial" panose="020B0604020202020204" pitchFamily="34" charset="0"/>
            </a:endParaRPr>
          </a:p>
          <a:p>
            <a:pPr lvl="0"/>
            <a:endParaRPr lang="es-MX" sz="1400" dirty="0" smtClean="0">
              <a:latin typeface="Arial" panose="020B0604020202020204" pitchFamily="34" charset="0"/>
              <a:cs typeface="Arial" panose="020B0604020202020204" pitchFamily="34" charset="0"/>
            </a:endParaRPr>
          </a:p>
          <a:p>
            <a:pPr lvl="0"/>
            <a:endParaRPr lang="es-MX" sz="1400" dirty="0" smtClean="0">
              <a:latin typeface="Arial" panose="020B0604020202020204" pitchFamily="34" charset="0"/>
              <a:cs typeface="Arial" panose="020B0604020202020204" pitchFamily="34" charset="0"/>
            </a:endParaRPr>
          </a:p>
          <a:p>
            <a:endParaRPr lang="es-MX" sz="1400" dirty="0" smtClean="0">
              <a:latin typeface="Arial" panose="020B0604020202020204" pitchFamily="34" charset="0"/>
              <a:cs typeface="Arial" panose="020B0604020202020204" pitchFamily="34" charset="0"/>
            </a:endParaRPr>
          </a:p>
          <a:p>
            <a:endParaRPr lang="es-MX" dirty="0"/>
          </a:p>
        </p:txBody>
      </p:sp>
      <p:pic>
        <p:nvPicPr>
          <p:cNvPr id="8" name="Imagen 7"/>
          <p:cNvPicPr>
            <a:picLocks noChangeAspect="1"/>
          </p:cNvPicPr>
          <p:nvPr/>
        </p:nvPicPr>
        <p:blipFill>
          <a:blip r:embed="rId4"/>
          <a:stretch>
            <a:fillRect/>
          </a:stretch>
        </p:blipFill>
        <p:spPr>
          <a:xfrm>
            <a:off x="3486184" y="6786732"/>
            <a:ext cx="1908213" cy="42676"/>
          </a:xfrm>
          <a:prstGeom prst="rect">
            <a:avLst/>
          </a:prstGeom>
        </p:spPr>
      </p:pic>
      <p:pic>
        <p:nvPicPr>
          <p:cNvPr id="9" name="Imagen 8"/>
          <p:cNvPicPr>
            <a:picLocks noChangeAspect="1"/>
          </p:cNvPicPr>
          <p:nvPr/>
        </p:nvPicPr>
        <p:blipFill>
          <a:blip r:embed="rId5"/>
          <a:stretch>
            <a:fillRect/>
          </a:stretch>
        </p:blipFill>
        <p:spPr>
          <a:xfrm rot="10800000">
            <a:off x="5830167" y="6786732"/>
            <a:ext cx="1908213" cy="42676"/>
          </a:xfrm>
          <a:prstGeom prst="rect">
            <a:avLst/>
          </a:prstGeom>
        </p:spPr>
      </p:pic>
    </p:spTree>
    <p:extLst>
      <p:ext uri="{BB962C8B-B14F-4D97-AF65-F5344CB8AC3E}">
        <p14:creationId xmlns:p14="http://schemas.microsoft.com/office/powerpoint/2010/main" val="110160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1631</Words>
  <Application>Microsoft Office PowerPoint</Application>
  <PresentationFormat>Presentación en pantalla (4:3)</PresentationFormat>
  <Paragraphs>97</Paragraphs>
  <Slides>10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dc:creator>
  <cp:lastModifiedBy>MARLEN</cp:lastModifiedBy>
  <cp:revision>119</cp:revision>
  <dcterms:created xsi:type="dcterms:W3CDTF">2019-04-25T19:37:34Z</dcterms:created>
  <dcterms:modified xsi:type="dcterms:W3CDTF">2019-04-26T20:20:36Z</dcterms:modified>
</cp:coreProperties>
</file>